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4"/>
  </p:notesMasterIdLst>
  <p:handoutMasterIdLst>
    <p:handoutMasterId r:id="rId25"/>
  </p:handoutMasterIdLst>
  <p:sldIdLst>
    <p:sldId id="257" r:id="rId2"/>
    <p:sldId id="259" r:id="rId3"/>
    <p:sldId id="297" r:id="rId4"/>
    <p:sldId id="296" r:id="rId5"/>
    <p:sldId id="295" r:id="rId6"/>
    <p:sldId id="299" r:id="rId7"/>
    <p:sldId id="298" r:id="rId8"/>
    <p:sldId id="276" r:id="rId9"/>
    <p:sldId id="301" r:id="rId10"/>
    <p:sldId id="304" r:id="rId11"/>
    <p:sldId id="275" r:id="rId12"/>
    <p:sldId id="278" r:id="rId13"/>
    <p:sldId id="293" r:id="rId14"/>
    <p:sldId id="279" r:id="rId15"/>
    <p:sldId id="280" r:id="rId16"/>
    <p:sldId id="281" r:id="rId17"/>
    <p:sldId id="283" r:id="rId18"/>
    <p:sldId id="284" r:id="rId19"/>
    <p:sldId id="282" r:id="rId20"/>
    <p:sldId id="286" r:id="rId21"/>
    <p:sldId id="290" r:id="rId22"/>
    <p:sldId id="265" r:id="rId23"/>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75462" autoAdjust="0"/>
  </p:normalViewPr>
  <p:slideViewPr>
    <p:cSldViewPr>
      <p:cViewPr varScale="1">
        <p:scale>
          <a:sx n="87" d="100"/>
          <a:sy n="87" d="100"/>
        </p:scale>
        <p:origin x="-2304" y="-90"/>
      </p:cViewPr>
      <p:guideLst>
        <p:guide orient="horz" pos="2160"/>
        <p:guide pos="2880"/>
      </p:guideLst>
    </p:cSldViewPr>
  </p:slideViewPr>
  <p:outlineViewPr>
    <p:cViewPr>
      <p:scale>
        <a:sx n="33" d="100"/>
        <a:sy n="33" d="100"/>
      </p:scale>
      <p:origin x="48" y="94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List1!$A$37</c:f>
          <c:strCache>
            <c:ptCount val="1"/>
            <c:pt idx="0">
              <c:v>Vývoj počtu cizinců na území ČR</c:v>
            </c:pt>
          </c:strCache>
        </c:strRef>
      </c:tx>
      <c:layout/>
      <c:overlay val="0"/>
    </c:title>
    <c:autoTitleDeleted val="0"/>
    <c:plotArea>
      <c:layout/>
      <c:barChart>
        <c:barDir val="col"/>
        <c:grouping val="clustered"/>
        <c:varyColors val="0"/>
        <c:ser>
          <c:idx val="0"/>
          <c:order val="0"/>
          <c:tx>
            <c:strRef>
              <c:f>List1!$B$38</c:f>
              <c:strCache>
                <c:ptCount val="1"/>
                <c:pt idx="0">
                  <c:v>přechodný pobyt</c:v>
                </c:pt>
              </c:strCache>
            </c:strRef>
          </c:tx>
          <c:invertIfNegative val="0"/>
          <c:dLbls>
            <c:txPr>
              <a:bodyPr rot="-5400000" vert="horz"/>
              <a:lstStyle/>
              <a:p>
                <a:pPr>
                  <a:defRPr sz="1800" b="1">
                    <a:solidFill>
                      <a:schemeClr val="bg1"/>
                    </a:solidFill>
                  </a:defRPr>
                </a:pPr>
                <a:endParaRPr lang="cs-CZ"/>
              </a:p>
            </c:txPr>
            <c:dLblPos val="ctr"/>
            <c:showLegendKey val="0"/>
            <c:showVal val="1"/>
            <c:showCatName val="0"/>
            <c:showSerName val="0"/>
            <c:showPercent val="0"/>
            <c:showBubbleSize val="0"/>
            <c:showLeaderLines val="0"/>
          </c:dLbls>
          <c:cat>
            <c:strRef>
              <c:f>List1!$A$39:$A$49</c:f>
              <c:strCache>
                <c:ptCount val="11"/>
                <c:pt idx="0">
                  <c:v>2008</c:v>
                </c:pt>
                <c:pt idx="1">
                  <c:v>2009</c:v>
                </c:pt>
                <c:pt idx="2">
                  <c:v>2010</c:v>
                </c:pt>
                <c:pt idx="3">
                  <c:v>2011</c:v>
                </c:pt>
                <c:pt idx="4">
                  <c:v>2012</c:v>
                </c:pt>
                <c:pt idx="5">
                  <c:v>2013</c:v>
                </c:pt>
                <c:pt idx="6">
                  <c:v>2014</c:v>
                </c:pt>
                <c:pt idx="7">
                  <c:v>2015</c:v>
                </c:pt>
                <c:pt idx="8">
                  <c:v>2016</c:v>
                </c:pt>
                <c:pt idx="9">
                  <c:v>2017</c:v>
                </c:pt>
                <c:pt idx="10">
                  <c:v>2018 (k 30.9.2018)</c:v>
                </c:pt>
              </c:strCache>
            </c:strRef>
          </c:cat>
          <c:val>
            <c:numRef>
              <c:f>List1!$B$39:$B$49</c:f>
              <c:numCache>
                <c:formatCode>#,##0</c:formatCode>
                <c:ptCount val="11"/>
                <c:pt idx="0">
                  <c:v>263374</c:v>
                </c:pt>
                <c:pt idx="1">
                  <c:v>252144</c:v>
                </c:pt>
                <c:pt idx="2">
                  <c:v>235339</c:v>
                </c:pt>
                <c:pt idx="3">
                  <c:v>238338</c:v>
                </c:pt>
                <c:pt idx="4">
                  <c:v>224186</c:v>
                </c:pt>
                <c:pt idx="5">
                  <c:v>202632</c:v>
                </c:pt>
                <c:pt idx="6">
                  <c:v>200581</c:v>
                </c:pt>
                <c:pt idx="7">
                  <c:v>206009</c:v>
                </c:pt>
                <c:pt idx="8">
                  <c:v>223014</c:v>
                </c:pt>
                <c:pt idx="9">
                  <c:v>244079</c:v>
                </c:pt>
                <c:pt idx="10">
                  <c:v>265812</c:v>
                </c:pt>
              </c:numCache>
            </c:numRef>
          </c:val>
        </c:ser>
        <c:ser>
          <c:idx val="1"/>
          <c:order val="1"/>
          <c:tx>
            <c:strRef>
              <c:f>List1!$C$38</c:f>
              <c:strCache>
                <c:ptCount val="1"/>
                <c:pt idx="0">
                  <c:v>trvalý pobyt</c:v>
                </c:pt>
              </c:strCache>
            </c:strRef>
          </c:tx>
          <c:invertIfNegative val="0"/>
          <c:dLbls>
            <c:txPr>
              <a:bodyPr rot="-5400000" vert="horz"/>
              <a:lstStyle/>
              <a:p>
                <a:pPr>
                  <a:defRPr sz="1800" b="1">
                    <a:solidFill>
                      <a:schemeClr val="bg1"/>
                    </a:solidFill>
                  </a:defRPr>
                </a:pPr>
                <a:endParaRPr lang="cs-CZ"/>
              </a:p>
            </c:txPr>
            <c:dLblPos val="ctr"/>
            <c:showLegendKey val="0"/>
            <c:showVal val="1"/>
            <c:showCatName val="0"/>
            <c:showSerName val="0"/>
            <c:showPercent val="0"/>
            <c:showBubbleSize val="0"/>
            <c:showLeaderLines val="0"/>
          </c:dLbls>
          <c:cat>
            <c:strRef>
              <c:f>List1!$A$39:$A$49</c:f>
              <c:strCache>
                <c:ptCount val="11"/>
                <c:pt idx="0">
                  <c:v>2008</c:v>
                </c:pt>
                <c:pt idx="1">
                  <c:v>2009</c:v>
                </c:pt>
                <c:pt idx="2">
                  <c:v>2010</c:v>
                </c:pt>
                <c:pt idx="3">
                  <c:v>2011</c:v>
                </c:pt>
                <c:pt idx="4">
                  <c:v>2012</c:v>
                </c:pt>
                <c:pt idx="5">
                  <c:v>2013</c:v>
                </c:pt>
                <c:pt idx="6">
                  <c:v>2014</c:v>
                </c:pt>
                <c:pt idx="7">
                  <c:v>2015</c:v>
                </c:pt>
                <c:pt idx="8">
                  <c:v>2016</c:v>
                </c:pt>
                <c:pt idx="9">
                  <c:v>2017</c:v>
                </c:pt>
                <c:pt idx="10">
                  <c:v>2018 (k 30.9.2018)</c:v>
                </c:pt>
              </c:strCache>
            </c:strRef>
          </c:cat>
          <c:val>
            <c:numRef>
              <c:f>List1!$C$39:$C$49</c:f>
              <c:numCache>
                <c:formatCode>#,##0</c:formatCode>
                <c:ptCount val="11"/>
                <c:pt idx="0">
                  <c:v>172927</c:v>
                </c:pt>
                <c:pt idx="1">
                  <c:v>181161</c:v>
                </c:pt>
                <c:pt idx="2">
                  <c:v>189962</c:v>
                </c:pt>
                <c:pt idx="3">
                  <c:v>198051</c:v>
                </c:pt>
                <c:pt idx="4">
                  <c:v>214027</c:v>
                </c:pt>
                <c:pt idx="5">
                  <c:v>238904</c:v>
                </c:pt>
                <c:pt idx="6">
                  <c:v>251342</c:v>
                </c:pt>
                <c:pt idx="7">
                  <c:v>261553</c:v>
                </c:pt>
                <c:pt idx="8">
                  <c:v>273399</c:v>
                </c:pt>
                <c:pt idx="9">
                  <c:v>282732</c:v>
                </c:pt>
                <c:pt idx="10">
                  <c:v>289853</c:v>
                </c:pt>
              </c:numCache>
            </c:numRef>
          </c:val>
        </c:ser>
        <c:dLbls>
          <c:showLegendKey val="0"/>
          <c:showVal val="0"/>
          <c:showCatName val="0"/>
          <c:showSerName val="0"/>
          <c:showPercent val="0"/>
          <c:showBubbleSize val="0"/>
        </c:dLbls>
        <c:gapWidth val="75"/>
        <c:axId val="94900608"/>
        <c:axId val="94902144"/>
      </c:barChart>
      <c:catAx>
        <c:axId val="94900608"/>
        <c:scaling>
          <c:orientation val="minMax"/>
        </c:scaling>
        <c:delete val="0"/>
        <c:axPos val="b"/>
        <c:majorTickMark val="none"/>
        <c:minorTickMark val="none"/>
        <c:tickLblPos val="nextTo"/>
        <c:txPr>
          <a:bodyPr/>
          <a:lstStyle/>
          <a:p>
            <a:pPr>
              <a:defRPr sz="1100" b="1"/>
            </a:pPr>
            <a:endParaRPr lang="cs-CZ"/>
          </a:p>
        </c:txPr>
        <c:crossAx val="94902144"/>
        <c:crosses val="autoZero"/>
        <c:auto val="1"/>
        <c:lblAlgn val="ctr"/>
        <c:lblOffset val="100"/>
        <c:noMultiLvlLbl val="0"/>
      </c:catAx>
      <c:valAx>
        <c:axId val="94902144"/>
        <c:scaling>
          <c:orientation val="minMax"/>
        </c:scaling>
        <c:delete val="0"/>
        <c:axPos val="l"/>
        <c:majorGridlines/>
        <c:numFmt formatCode="#,##0" sourceLinked="1"/>
        <c:majorTickMark val="none"/>
        <c:minorTickMark val="none"/>
        <c:tickLblPos val="nextTo"/>
        <c:spPr>
          <a:ln w="9525">
            <a:noFill/>
          </a:ln>
        </c:spPr>
        <c:crossAx val="94900608"/>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List1!$A$75</c:f>
          <c:strCache>
            <c:ptCount val="1"/>
            <c:pt idx="0">
              <c:v>Vývoj počtu cizinců s povoleným pobytem v Jihomoravském kraji</c:v>
            </c:pt>
          </c:strCache>
        </c:strRef>
      </c:tx>
      <c:layout/>
      <c:overlay val="0"/>
      <c:txPr>
        <a:bodyPr/>
        <a:lstStyle/>
        <a:p>
          <a:pPr>
            <a:defRPr sz="1800"/>
          </a:pPr>
          <a:endParaRPr lang="cs-CZ"/>
        </a:p>
      </c:txPr>
    </c:title>
    <c:autoTitleDeleted val="0"/>
    <c:plotArea>
      <c:layout/>
      <c:barChart>
        <c:barDir val="col"/>
        <c:grouping val="clustered"/>
        <c:varyColors val="0"/>
        <c:ser>
          <c:idx val="0"/>
          <c:order val="0"/>
          <c:invertIfNegative val="0"/>
          <c:dLbls>
            <c:txPr>
              <a:bodyPr rot="-5400000" vert="horz"/>
              <a:lstStyle/>
              <a:p>
                <a:pPr>
                  <a:defRPr sz="2000" b="1">
                    <a:solidFill>
                      <a:schemeClr val="bg1"/>
                    </a:solidFill>
                  </a:defRPr>
                </a:pPr>
                <a:endParaRPr lang="cs-CZ"/>
              </a:p>
            </c:txPr>
            <c:dLblPos val="ctr"/>
            <c:showLegendKey val="0"/>
            <c:showVal val="1"/>
            <c:showCatName val="0"/>
            <c:showSerName val="0"/>
            <c:showPercent val="0"/>
            <c:showBubbleSize val="0"/>
            <c:showLeaderLines val="0"/>
          </c:dLbls>
          <c:cat>
            <c:strRef>
              <c:f>List1!$A$76:$A$86</c:f>
              <c:strCache>
                <c:ptCount val="11"/>
                <c:pt idx="0">
                  <c:v>2008</c:v>
                </c:pt>
                <c:pt idx="1">
                  <c:v>2009</c:v>
                </c:pt>
                <c:pt idx="2">
                  <c:v>2010</c:v>
                </c:pt>
                <c:pt idx="3">
                  <c:v>2011</c:v>
                </c:pt>
                <c:pt idx="4">
                  <c:v>2012</c:v>
                </c:pt>
                <c:pt idx="5">
                  <c:v>2013</c:v>
                </c:pt>
                <c:pt idx="6">
                  <c:v>2014</c:v>
                </c:pt>
                <c:pt idx="7">
                  <c:v>2015</c:v>
                </c:pt>
                <c:pt idx="8">
                  <c:v>2016</c:v>
                </c:pt>
                <c:pt idx="9">
                  <c:v>2017</c:v>
                </c:pt>
                <c:pt idx="10">
                  <c:v>2018 (k 30.9.)</c:v>
                </c:pt>
              </c:strCache>
            </c:strRef>
          </c:cat>
          <c:val>
            <c:numRef>
              <c:f>List1!$B$76:$B$86</c:f>
              <c:numCache>
                <c:formatCode>#,##0</c:formatCode>
                <c:ptCount val="11"/>
                <c:pt idx="0">
                  <c:v>35730</c:v>
                </c:pt>
                <c:pt idx="1">
                  <c:v>37050</c:v>
                </c:pt>
                <c:pt idx="2">
                  <c:v>36107</c:v>
                </c:pt>
                <c:pt idx="3">
                  <c:v>35504</c:v>
                </c:pt>
                <c:pt idx="4">
                  <c:v>36955</c:v>
                </c:pt>
                <c:pt idx="5">
                  <c:v>38125</c:v>
                </c:pt>
                <c:pt idx="6">
                  <c:v>38917</c:v>
                </c:pt>
                <c:pt idx="7">
                  <c:v>40716</c:v>
                </c:pt>
                <c:pt idx="8">
                  <c:v>43787</c:v>
                </c:pt>
                <c:pt idx="9">
                  <c:v>46898</c:v>
                </c:pt>
                <c:pt idx="10">
                  <c:v>49718</c:v>
                </c:pt>
              </c:numCache>
            </c:numRef>
          </c:val>
        </c:ser>
        <c:dLbls>
          <c:showLegendKey val="0"/>
          <c:showVal val="0"/>
          <c:showCatName val="0"/>
          <c:showSerName val="0"/>
          <c:showPercent val="0"/>
          <c:showBubbleSize val="0"/>
        </c:dLbls>
        <c:gapWidth val="75"/>
        <c:overlap val="-25"/>
        <c:axId val="4892928"/>
        <c:axId val="4898816"/>
      </c:barChart>
      <c:catAx>
        <c:axId val="4892928"/>
        <c:scaling>
          <c:orientation val="minMax"/>
        </c:scaling>
        <c:delete val="0"/>
        <c:axPos val="b"/>
        <c:majorTickMark val="none"/>
        <c:minorTickMark val="none"/>
        <c:tickLblPos val="nextTo"/>
        <c:txPr>
          <a:bodyPr/>
          <a:lstStyle/>
          <a:p>
            <a:pPr>
              <a:defRPr sz="1200" b="1"/>
            </a:pPr>
            <a:endParaRPr lang="cs-CZ"/>
          </a:p>
        </c:txPr>
        <c:crossAx val="4898816"/>
        <c:crosses val="autoZero"/>
        <c:auto val="1"/>
        <c:lblAlgn val="ctr"/>
        <c:lblOffset val="100"/>
        <c:noMultiLvlLbl val="0"/>
      </c:catAx>
      <c:valAx>
        <c:axId val="4898816"/>
        <c:scaling>
          <c:orientation val="minMax"/>
        </c:scaling>
        <c:delete val="0"/>
        <c:axPos val="l"/>
        <c:numFmt formatCode="#,##0" sourceLinked="1"/>
        <c:majorTickMark val="none"/>
        <c:minorTickMark val="none"/>
        <c:tickLblPos val="nextTo"/>
        <c:spPr>
          <a:ln w="9525">
            <a:noFill/>
          </a:ln>
        </c:spPr>
        <c:crossAx val="4892928"/>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'[2018-Počty žadatelů-týdenní za rok.xlsx]žádosti-meziroční srovnání'!$A$1</c:f>
          <c:strCache>
            <c:ptCount val="1"/>
            <c:pt idx="0">
              <c:v>Počet žádostí o mezinárodní ochranu v jednotlivých měsících roku 2018 (k 30.9.)</c:v>
            </c:pt>
          </c:strCache>
        </c:strRef>
      </c:tx>
      <c:layout/>
      <c:overlay val="0"/>
      <c:txPr>
        <a:bodyPr/>
        <a:lstStyle/>
        <a:p>
          <a:pPr>
            <a:defRPr sz="1200"/>
          </a:pPr>
          <a:endParaRPr lang="cs-CZ"/>
        </a:p>
      </c:txPr>
    </c:title>
    <c:autoTitleDeleted val="0"/>
    <c:plotArea>
      <c:layout/>
      <c:lineChart>
        <c:grouping val="standard"/>
        <c:varyColors val="0"/>
        <c:ser>
          <c:idx val="0"/>
          <c:order val="0"/>
          <c:tx>
            <c:strRef>
              <c:f>'[2018-Počty žadatelů-týdenní za rok.xlsx]žádosti-meziroční srovnání'!$A$5</c:f>
              <c:strCache>
                <c:ptCount val="1"/>
                <c:pt idx="0">
                  <c:v>2018</c:v>
                </c:pt>
              </c:strCache>
            </c:strRef>
          </c:tx>
          <c:dLbls>
            <c:dLbl>
              <c:idx val="0"/>
              <c:layout>
                <c:manualLayout>
                  <c:x val="-3.4152247291204432E-2"/>
                  <c:y val="-6.21709119100326E-2"/>
                </c:manualLayout>
              </c:layout>
              <c:dLblPos val="r"/>
              <c:showLegendKey val="0"/>
              <c:showVal val="1"/>
              <c:showCatName val="0"/>
              <c:showSerName val="0"/>
              <c:showPercent val="0"/>
              <c:showBubbleSize val="0"/>
            </c:dLbl>
            <c:dLbl>
              <c:idx val="2"/>
              <c:layout>
                <c:manualLayout>
                  <c:x val="-3.1852959720817017E-2"/>
                  <c:y val="7.4114127342473801E-2"/>
                </c:manualLayout>
              </c:layout>
              <c:dLblPos val="r"/>
              <c:showLegendKey val="0"/>
              <c:showVal val="1"/>
              <c:showCatName val="0"/>
              <c:showSerName val="0"/>
              <c:showPercent val="0"/>
              <c:showBubbleSize val="0"/>
            </c:dLbl>
            <c:dLbl>
              <c:idx val="4"/>
              <c:layout>
                <c:manualLayout>
                  <c:x val="-2.8128564934969721E-2"/>
                  <c:y val="8.3438136666483129E-2"/>
                </c:manualLayout>
              </c:layout>
              <c:dLblPos val="r"/>
              <c:showLegendKey val="0"/>
              <c:showVal val="1"/>
              <c:showCatName val="0"/>
              <c:showSerName val="0"/>
              <c:showPercent val="0"/>
              <c:showBubbleSize val="0"/>
            </c:dLbl>
            <c:dLbl>
              <c:idx val="5"/>
              <c:layout>
                <c:manualLayout>
                  <c:x val="-2.990073168228273E-2"/>
                  <c:y val="6.4986876640419952E-2"/>
                </c:manualLayout>
              </c:layout>
              <c:dLblPos val="r"/>
              <c:showLegendKey val="0"/>
              <c:showVal val="1"/>
              <c:showCatName val="0"/>
              <c:showSerName val="0"/>
              <c:showPercent val="0"/>
              <c:showBubbleSize val="0"/>
            </c:dLbl>
            <c:dLbl>
              <c:idx val="6"/>
              <c:layout>
                <c:manualLayout>
                  <c:x val="-3.1852959720817017E-2"/>
                  <c:y val="6.012811335645981E-2"/>
                </c:manualLayout>
              </c:layout>
              <c:dLblPos val="r"/>
              <c:showLegendKey val="0"/>
              <c:showVal val="1"/>
              <c:showCatName val="0"/>
              <c:showSerName val="0"/>
              <c:showPercent val="0"/>
              <c:showBubbleSize val="0"/>
            </c:dLbl>
            <c:dLbl>
              <c:idx val="10"/>
              <c:layout>
                <c:manualLayout>
                  <c:x val="-3.7768305577657896E-2"/>
                  <c:y val="3.6689790596983782E-2"/>
                </c:manualLayout>
              </c:layout>
              <c:dLblPos val="r"/>
              <c:showLegendKey val="0"/>
              <c:showVal val="1"/>
              <c:showCatName val="0"/>
              <c:showSerName val="0"/>
              <c:showPercent val="0"/>
              <c:showBubbleSize val="0"/>
            </c:dLbl>
            <c:txPr>
              <a:bodyPr/>
              <a:lstStyle/>
              <a:p>
                <a:pPr>
                  <a:defRPr b="1" baseline="0">
                    <a:solidFill>
                      <a:schemeClr val="accent1">
                        <a:lumMod val="75000"/>
                      </a:schemeClr>
                    </a:solidFill>
                  </a:defRPr>
                </a:pPr>
                <a:endParaRPr lang="cs-CZ"/>
              </a:p>
            </c:txPr>
            <c:dLblPos val="t"/>
            <c:showLegendKey val="0"/>
            <c:showVal val="1"/>
            <c:showCatName val="0"/>
            <c:showSerName val="0"/>
            <c:showPercent val="0"/>
            <c:showBubbleSize val="0"/>
            <c:showLeaderLines val="0"/>
          </c:dLbls>
          <c:cat>
            <c:strRef>
              <c:f>'[2018-Počty žadatelů-týdenní za rok.xlsx]žádosti-meziroční srovnání'!$B$2:$J$2</c:f>
              <c:strCache>
                <c:ptCount val="9"/>
                <c:pt idx="0">
                  <c:v>leden</c:v>
                </c:pt>
                <c:pt idx="1">
                  <c:v>únor</c:v>
                </c:pt>
                <c:pt idx="2">
                  <c:v>březen</c:v>
                </c:pt>
                <c:pt idx="3">
                  <c:v>duben</c:v>
                </c:pt>
                <c:pt idx="4">
                  <c:v>květen</c:v>
                </c:pt>
                <c:pt idx="5">
                  <c:v>červen</c:v>
                </c:pt>
                <c:pt idx="6">
                  <c:v>červenec</c:v>
                </c:pt>
                <c:pt idx="7">
                  <c:v>srpen</c:v>
                </c:pt>
                <c:pt idx="8">
                  <c:v>září</c:v>
                </c:pt>
              </c:strCache>
            </c:strRef>
          </c:cat>
          <c:val>
            <c:numRef>
              <c:f>'[2018-Počty žadatelů-týdenní za rok.xlsx]žádosti-meziroční srovnání'!$B$5:$J$5</c:f>
              <c:numCache>
                <c:formatCode>General</c:formatCode>
                <c:ptCount val="9"/>
                <c:pt idx="0">
                  <c:v>143</c:v>
                </c:pt>
                <c:pt idx="1">
                  <c:v>119</c:v>
                </c:pt>
                <c:pt idx="2">
                  <c:v>128</c:v>
                </c:pt>
                <c:pt idx="3">
                  <c:v>122</c:v>
                </c:pt>
                <c:pt idx="4">
                  <c:v>137</c:v>
                </c:pt>
                <c:pt idx="5">
                  <c:v>127</c:v>
                </c:pt>
                <c:pt idx="6">
                  <c:v>150</c:v>
                </c:pt>
                <c:pt idx="7">
                  <c:v>135</c:v>
                </c:pt>
                <c:pt idx="8">
                  <c:v>145</c:v>
                </c:pt>
              </c:numCache>
            </c:numRef>
          </c:val>
          <c:smooth val="0"/>
        </c:ser>
        <c:dLbls>
          <c:showLegendKey val="0"/>
          <c:showVal val="0"/>
          <c:showCatName val="0"/>
          <c:showSerName val="0"/>
          <c:showPercent val="0"/>
          <c:showBubbleSize val="0"/>
        </c:dLbls>
        <c:marker val="1"/>
        <c:smooth val="0"/>
        <c:axId val="32830592"/>
        <c:axId val="32832128"/>
      </c:lineChart>
      <c:catAx>
        <c:axId val="32830592"/>
        <c:scaling>
          <c:orientation val="minMax"/>
        </c:scaling>
        <c:delete val="0"/>
        <c:axPos val="b"/>
        <c:majorTickMark val="none"/>
        <c:minorTickMark val="none"/>
        <c:tickLblPos val="nextTo"/>
        <c:txPr>
          <a:bodyPr/>
          <a:lstStyle/>
          <a:p>
            <a:pPr>
              <a:defRPr sz="1050" b="1"/>
            </a:pPr>
            <a:endParaRPr lang="cs-CZ"/>
          </a:p>
        </c:txPr>
        <c:crossAx val="32832128"/>
        <c:crosses val="autoZero"/>
        <c:auto val="1"/>
        <c:lblAlgn val="ctr"/>
        <c:lblOffset val="100"/>
        <c:noMultiLvlLbl val="0"/>
      </c:catAx>
      <c:valAx>
        <c:axId val="32832128"/>
        <c:scaling>
          <c:orientation val="minMax"/>
          <c:min val="80"/>
        </c:scaling>
        <c:delete val="0"/>
        <c:axPos val="l"/>
        <c:majorGridlines>
          <c:spPr>
            <a:ln>
              <a:noFill/>
            </a:ln>
          </c:spPr>
        </c:majorGridlines>
        <c:numFmt formatCode="General" sourceLinked="1"/>
        <c:majorTickMark val="none"/>
        <c:minorTickMark val="none"/>
        <c:tickLblPos val="nextTo"/>
        <c:spPr>
          <a:ln w="9525">
            <a:noFill/>
          </a:ln>
        </c:spPr>
        <c:crossAx val="32830592"/>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1B0AD45-3361-43CD-A246-077E3B195C4B}" type="datetimeFigureOut">
              <a:rPr lang="cs-CZ" smtClean="0"/>
              <a:t>29.10.2018</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9AFFD3B-3ABA-45B8-9A56-F91836E9F8F1}" type="slidenum">
              <a:rPr lang="cs-CZ" smtClean="0"/>
              <a:t>‹#›</a:t>
            </a:fld>
            <a:endParaRPr lang="cs-CZ"/>
          </a:p>
        </p:txBody>
      </p:sp>
    </p:spTree>
    <p:extLst>
      <p:ext uri="{BB962C8B-B14F-4D97-AF65-F5344CB8AC3E}">
        <p14:creationId xmlns:p14="http://schemas.microsoft.com/office/powerpoint/2010/main" val="388379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23FE543-96DC-4F28-A2BC-146E92728ABA}" type="datetimeFigureOut">
              <a:rPr lang="cs-CZ" smtClean="0"/>
              <a:t>29.10.2018</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2756E63-50CF-4487-9A3C-1D96302B72E1}" type="slidenum">
              <a:rPr lang="cs-CZ" smtClean="0"/>
              <a:t>‹#›</a:t>
            </a:fld>
            <a:endParaRPr lang="cs-CZ" dirty="0"/>
          </a:p>
        </p:txBody>
      </p:sp>
    </p:spTree>
    <p:extLst>
      <p:ext uri="{BB962C8B-B14F-4D97-AF65-F5344CB8AC3E}">
        <p14:creationId xmlns:p14="http://schemas.microsoft.com/office/powerpoint/2010/main" val="797467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FE784B5-19DA-4A91-A949-1951EEAD79C2}" type="slidenum">
              <a:rPr lang="cs-CZ" smtClean="0"/>
              <a:t>1</a:t>
            </a:fld>
            <a:endParaRPr lang="cs-CZ" dirty="0"/>
          </a:p>
        </p:txBody>
      </p:sp>
    </p:spTree>
    <p:extLst>
      <p:ext uri="{BB962C8B-B14F-4D97-AF65-F5344CB8AC3E}">
        <p14:creationId xmlns:p14="http://schemas.microsoft.com/office/powerpoint/2010/main" val="819291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14</a:t>
            </a:fld>
            <a:endParaRPr lang="cs-CZ" dirty="0"/>
          </a:p>
        </p:txBody>
      </p:sp>
    </p:spTree>
    <p:extLst>
      <p:ext uri="{BB962C8B-B14F-4D97-AF65-F5344CB8AC3E}">
        <p14:creationId xmlns:p14="http://schemas.microsoft.com/office/powerpoint/2010/main" val="115032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15</a:t>
            </a:fld>
            <a:endParaRPr lang="cs-CZ" dirty="0"/>
          </a:p>
        </p:txBody>
      </p:sp>
    </p:spTree>
    <p:extLst>
      <p:ext uri="{BB962C8B-B14F-4D97-AF65-F5344CB8AC3E}">
        <p14:creationId xmlns:p14="http://schemas.microsoft.com/office/powerpoint/2010/main" val="3503380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16</a:t>
            </a:fld>
            <a:endParaRPr lang="cs-CZ" dirty="0"/>
          </a:p>
        </p:txBody>
      </p:sp>
    </p:spTree>
    <p:extLst>
      <p:ext uri="{BB962C8B-B14F-4D97-AF65-F5344CB8AC3E}">
        <p14:creationId xmlns:p14="http://schemas.microsoft.com/office/powerpoint/2010/main" val="2744919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17</a:t>
            </a:fld>
            <a:endParaRPr lang="cs-CZ" dirty="0"/>
          </a:p>
        </p:txBody>
      </p:sp>
    </p:spTree>
    <p:extLst>
      <p:ext uri="{BB962C8B-B14F-4D97-AF65-F5344CB8AC3E}">
        <p14:creationId xmlns:p14="http://schemas.microsoft.com/office/powerpoint/2010/main" val="9313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18</a:t>
            </a:fld>
            <a:endParaRPr lang="cs-CZ" dirty="0"/>
          </a:p>
        </p:txBody>
      </p:sp>
    </p:spTree>
    <p:extLst>
      <p:ext uri="{BB962C8B-B14F-4D97-AF65-F5344CB8AC3E}">
        <p14:creationId xmlns:p14="http://schemas.microsoft.com/office/powerpoint/2010/main" val="2241749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19</a:t>
            </a:fld>
            <a:endParaRPr lang="cs-CZ" dirty="0"/>
          </a:p>
        </p:txBody>
      </p:sp>
    </p:spTree>
    <p:extLst>
      <p:ext uri="{BB962C8B-B14F-4D97-AF65-F5344CB8AC3E}">
        <p14:creationId xmlns:p14="http://schemas.microsoft.com/office/powerpoint/2010/main" val="337876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20</a:t>
            </a:fld>
            <a:endParaRPr lang="cs-CZ" dirty="0"/>
          </a:p>
        </p:txBody>
      </p:sp>
    </p:spTree>
    <p:extLst>
      <p:ext uri="{BB962C8B-B14F-4D97-AF65-F5344CB8AC3E}">
        <p14:creationId xmlns:p14="http://schemas.microsoft.com/office/powerpoint/2010/main" val="2979950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21</a:t>
            </a:fld>
            <a:endParaRPr lang="cs-CZ" dirty="0"/>
          </a:p>
        </p:txBody>
      </p:sp>
    </p:spTree>
    <p:extLst>
      <p:ext uri="{BB962C8B-B14F-4D97-AF65-F5344CB8AC3E}">
        <p14:creationId xmlns:p14="http://schemas.microsoft.com/office/powerpoint/2010/main" val="37258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22</a:t>
            </a:fld>
            <a:endParaRPr lang="cs-CZ" dirty="0"/>
          </a:p>
        </p:txBody>
      </p:sp>
    </p:spTree>
    <p:extLst>
      <p:ext uri="{BB962C8B-B14F-4D97-AF65-F5344CB8AC3E}">
        <p14:creationId xmlns:p14="http://schemas.microsoft.com/office/powerpoint/2010/main" val="433526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altLang="cs-CZ" sz="1400" dirty="0" smtClean="0">
              <a:latin typeface="+mn-lt"/>
            </a:endParaRPr>
          </a:p>
          <a:p>
            <a:endParaRPr lang="cs-CZ" dirty="0"/>
          </a:p>
        </p:txBody>
      </p:sp>
      <p:sp>
        <p:nvSpPr>
          <p:cNvPr id="4" name="Zástupný symbol pro číslo snímku 3"/>
          <p:cNvSpPr>
            <a:spLocks noGrp="1"/>
          </p:cNvSpPr>
          <p:nvPr>
            <p:ph type="sldNum" sz="quarter" idx="10"/>
          </p:nvPr>
        </p:nvSpPr>
        <p:spPr/>
        <p:txBody>
          <a:bodyPr/>
          <a:lstStyle/>
          <a:p>
            <a:fld id="{8FE784B5-19DA-4A91-A949-1951EEAD79C2}" type="slidenum">
              <a:rPr lang="cs-CZ" smtClean="0">
                <a:solidFill>
                  <a:prstClr val="black"/>
                </a:solidFill>
              </a:rPr>
              <a:pPr/>
              <a:t>2</a:t>
            </a:fld>
            <a:endParaRPr lang="cs-CZ" dirty="0">
              <a:solidFill>
                <a:prstClr val="black"/>
              </a:solidFill>
            </a:endParaRPr>
          </a:p>
        </p:txBody>
      </p:sp>
    </p:spTree>
    <p:extLst>
      <p:ext uri="{BB962C8B-B14F-4D97-AF65-F5344CB8AC3E}">
        <p14:creationId xmlns:p14="http://schemas.microsoft.com/office/powerpoint/2010/main" val="104127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solidFill>
                  <a:prstClr val="black"/>
                </a:solidFill>
              </a:rPr>
              <a:pPr/>
              <a:t>5</a:t>
            </a:fld>
            <a:endParaRPr lang="cs-CZ" dirty="0">
              <a:solidFill>
                <a:prstClr val="black"/>
              </a:solidFill>
            </a:endParaRPr>
          </a:p>
        </p:txBody>
      </p:sp>
    </p:spTree>
    <p:extLst>
      <p:ext uri="{BB962C8B-B14F-4D97-AF65-F5344CB8AC3E}">
        <p14:creationId xmlns:p14="http://schemas.microsoft.com/office/powerpoint/2010/main" val="590877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7</a:t>
            </a:fld>
            <a:endParaRPr lang="cs-CZ" dirty="0"/>
          </a:p>
        </p:txBody>
      </p:sp>
    </p:spTree>
    <p:extLst>
      <p:ext uri="{BB962C8B-B14F-4D97-AF65-F5344CB8AC3E}">
        <p14:creationId xmlns:p14="http://schemas.microsoft.com/office/powerpoint/2010/main" val="2027784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8</a:t>
            </a:fld>
            <a:endParaRPr lang="cs-CZ" dirty="0"/>
          </a:p>
        </p:txBody>
      </p:sp>
    </p:spTree>
    <p:extLst>
      <p:ext uri="{BB962C8B-B14F-4D97-AF65-F5344CB8AC3E}">
        <p14:creationId xmlns:p14="http://schemas.microsoft.com/office/powerpoint/2010/main" val="590877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solidFill>
                  <a:prstClr val="black"/>
                </a:solidFill>
              </a:rPr>
              <a:pPr/>
              <a:t>9</a:t>
            </a:fld>
            <a:endParaRPr lang="cs-CZ" dirty="0">
              <a:solidFill>
                <a:prstClr val="black"/>
              </a:solidFill>
            </a:endParaRPr>
          </a:p>
        </p:txBody>
      </p:sp>
    </p:spTree>
    <p:extLst>
      <p:ext uri="{BB962C8B-B14F-4D97-AF65-F5344CB8AC3E}">
        <p14:creationId xmlns:p14="http://schemas.microsoft.com/office/powerpoint/2010/main" val="590877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10</a:t>
            </a:fld>
            <a:endParaRPr lang="cs-CZ" dirty="0"/>
          </a:p>
        </p:txBody>
      </p:sp>
    </p:spTree>
    <p:extLst>
      <p:ext uri="{BB962C8B-B14F-4D97-AF65-F5344CB8AC3E}">
        <p14:creationId xmlns:p14="http://schemas.microsoft.com/office/powerpoint/2010/main" val="580501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11</a:t>
            </a:fld>
            <a:endParaRPr lang="cs-CZ" dirty="0"/>
          </a:p>
        </p:txBody>
      </p:sp>
    </p:spTree>
    <p:extLst>
      <p:ext uri="{BB962C8B-B14F-4D97-AF65-F5344CB8AC3E}">
        <p14:creationId xmlns:p14="http://schemas.microsoft.com/office/powerpoint/2010/main" val="627254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2756E63-50CF-4487-9A3C-1D96302B72E1}" type="slidenum">
              <a:rPr lang="cs-CZ" smtClean="0"/>
              <a:t>12</a:t>
            </a:fld>
            <a:endParaRPr lang="cs-CZ" dirty="0"/>
          </a:p>
        </p:txBody>
      </p:sp>
    </p:spTree>
    <p:extLst>
      <p:ext uri="{BB962C8B-B14F-4D97-AF65-F5344CB8AC3E}">
        <p14:creationId xmlns:p14="http://schemas.microsoft.com/office/powerpoint/2010/main" val="382179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17" name="Zástupný symbol pro zápatí 16"/>
          <p:cNvSpPr>
            <a:spLocks noGrp="1"/>
          </p:cNvSpPr>
          <p:nvPr>
            <p:ph type="ftr" sz="quarter" idx="11"/>
          </p:nvPr>
        </p:nvSpPr>
        <p:spPr>
          <a:xfrm>
            <a:off x="2898648" y="6355080"/>
            <a:ext cx="3474720" cy="365760"/>
          </a:xfrm>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29" name="Zástupný symbol pro číslo snímku 28"/>
          <p:cNvSpPr>
            <a:spLocks noGrp="1"/>
          </p:cNvSpPr>
          <p:nvPr>
            <p:ph type="sldNum" sz="quarter" idx="12"/>
          </p:nvPr>
        </p:nvSpPr>
        <p:spPr>
          <a:xfrm>
            <a:off x="1216152" y="6355080"/>
            <a:ext cx="1219200" cy="365760"/>
          </a:xfrm>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5" name="Zástupný symbol pro zápatí 4"/>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6" name="Zástupný symbol pro číslo snímku 5"/>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5" name="Zástupný symbol pro zápatí 4"/>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6" name="Zástupný symbol pro číslo snímku 5"/>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7" name="Přímá spojnice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nice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Nadpis 1025"/>
          <p:cNvSpPr>
            <a:spLocks noGrp="1"/>
          </p:cNvSpPr>
          <p:nvPr>
            <p:ph type="title"/>
          </p:nvPr>
        </p:nvSpPr>
        <p:spPr>
          <a:xfrm>
            <a:off x="195263" y="228600"/>
            <a:ext cx="8015287" cy="914400"/>
          </a:xfrm>
          <a:prstGeom prst="rect">
            <a:avLst/>
          </a:prstGeom>
          <a:noFill/>
          <a:ln>
            <a:noFill/>
          </a:ln>
        </p:spPr>
        <p:txBody>
          <a:bodyPr anchor="ctr"/>
          <a:lstStyle/>
          <a:p>
            <a:pPr lvl="0"/>
            <a:r>
              <a:rPr lang="en-US" altLang="en-US" dirty="0"/>
              <a:t>Klepnutím lze upravit styl předlohy nadpisů.</a:t>
            </a:r>
          </a:p>
        </p:txBody>
      </p:sp>
      <p:sp>
        <p:nvSpPr>
          <p:cNvPr id="1027" name="Zástupný symbol pro text 1026"/>
          <p:cNvSpPr>
            <a:spLocks noGrp="1"/>
          </p:cNvSpPr>
          <p:nvPr>
            <p:ph type="body" idx="1"/>
          </p:nvPr>
        </p:nvSpPr>
        <p:spPr>
          <a:xfrm>
            <a:off x="609600" y="1600200"/>
            <a:ext cx="7924800" cy="4419600"/>
          </a:xfrm>
          <a:prstGeom prst="rect">
            <a:avLst/>
          </a:prstGeom>
          <a:noFill/>
          <a:ln>
            <a:noFill/>
          </a:ln>
        </p:spPr>
        <p:txBody>
          <a:bodyPr/>
          <a:lstStyle/>
          <a:p>
            <a:pPr lvl="0"/>
            <a:r>
              <a:rPr lang="en-US" altLang="en-US" dirty="0"/>
              <a:t>Klepnutím lze upravit styly předlohy textu.</a:t>
            </a:r>
          </a:p>
          <a:p>
            <a:pPr lvl="1"/>
            <a:r>
              <a:rPr lang="en-US" altLang="en-US" dirty="0"/>
              <a:t>Druhá úroveň</a:t>
            </a:r>
          </a:p>
          <a:p>
            <a:pPr lvl="2"/>
            <a:r>
              <a:rPr lang="en-US" altLang="en-US" dirty="0"/>
              <a:t>Třetí úroveň</a:t>
            </a:r>
          </a:p>
        </p:txBody>
      </p:sp>
      <p:sp>
        <p:nvSpPr>
          <p:cNvPr id="1028" name="Zástupný symbol pro datum 1027"/>
          <p:cNvSpPr>
            <a:spLocks noGrp="1"/>
          </p:cNvSpPr>
          <p:nvPr>
            <p:ph type="dt" sz="half" idx="2"/>
          </p:nvPr>
        </p:nvSpPr>
        <p:spPr>
          <a:xfrm>
            <a:off x="457200" y="6248400"/>
            <a:ext cx="2133600" cy="457200"/>
          </a:xfrm>
          <a:prstGeom prst="rect">
            <a:avLst/>
          </a:prstGeom>
          <a:noFill/>
          <a:ln>
            <a:noFill/>
          </a:ln>
        </p:spPr>
        <p:txBody>
          <a:bodyPr anchor="b" anchorCtr="0"/>
          <a:lstStyle/>
          <a:p>
            <a:fld id="{12FF1C42-D199-2028-1080-587298610EC3}" type="datetime2">
              <a:rPr lang="en-US" altLang="en-US" sz="1200" dirty="0">
                <a:solidFill>
                  <a:srgbClr val="000000"/>
                </a:solidFill>
                <a:latin typeface="Arial" charset="0"/>
              </a:rPr>
              <a:pPr/>
              <a:t>Monday, October 29, 2018</a:t>
            </a:fld>
            <a:endParaRPr lang="en-US" altLang="en-US" sz="1200" dirty="0">
              <a:solidFill>
                <a:srgbClr val="000000"/>
              </a:solidFill>
              <a:latin typeface="Arial" charset="0"/>
            </a:endParaRPr>
          </a:p>
        </p:txBody>
      </p:sp>
      <p:sp>
        <p:nvSpPr>
          <p:cNvPr id="1029" name="Zástupný symbol pro zápatí 1028"/>
          <p:cNvSpPr>
            <a:spLocks noGrp="1"/>
          </p:cNvSpPr>
          <p:nvPr>
            <p:ph type="ftr" sz="quarter" idx="3"/>
          </p:nvPr>
        </p:nvSpPr>
        <p:spPr>
          <a:xfrm>
            <a:off x="3124200" y="6248400"/>
            <a:ext cx="2895600" cy="457200"/>
          </a:xfrm>
          <a:prstGeom prst="rect">
            <a:avLst/>
          </a:prstGeom>
          <a:noFill/>
          <a:ln>
            <a:noFill/>
          </a:ln>
        </p:spPr>
        <p:txBody>
          <a:bodyPr anchor="b" anchorCtr="0"/>
          <a:lstStyle/>
          <a:p>
            <a:pPr algn="ctr"/>
            <a:endParaRPr lang="en-US" altLang="en-US" sz="1200" dirty="0">
              <a:solidFill>
                <a:srgbClr val="000000"/>
              </a:solidFill>
              <a:latin typeface="Arial" charset="0"/>
            </a:endParaRPr>
          </a:p>
        </p:txBody>
      </p:sp>
      <p:sp>
        <p:nvSpPr>
          <p:cNvPr id="1030" name="Zástupný symbol pro číslo snímku 1029"/>
          <p:cNvSpPr>
            <a:spLocks noGrp="1"/>
          </p:cNvSpPr>
          <p:nvPr>
            <p:ph type="sldNum" sz="quarter" idx="4"/>
          </p:nvPr>
        </p:nvSpPr>
        <p:spPr>
          <a:xfrm>
            <a:off x="6553200" y="6248400"/>
            <a:ext cx="2133600" cy="457200"/>
          </a:xfrm>
          <a:prstGeom prst="rect">
            <a:avLst/>
          </a:prstGeom>
          <a:noFill/>
          <a:ln>
            <a:noFill/>
          </a:ln>
        </p:spPr>
        <p:txBody>
          <a:bodyPr anchor="b" anchorCtr="0"/>
          <a:lstStyle/>
          <a:p>
            <a:pPr algn="r"/>
            <a:fld id="{12FF1C42-D199-2030-1080-587298610EC3}" type="slidenum">
              <a:rPr lang="en-US" altLang="en-US" sz="1200" dirty="0">
                <a:solidFill>
                  <a:srgbClr val="000000"/>
                </a:solidFill>
                <a:latin typeface="Arial Black" charset="0"/>
              </a:rPr>
              <a:pPr algn="r"/>
              <a:t>‹#›</a:t>
            </a:fld>
            <a:endParaRPr lang="en-US" altLang="en-US" sz="1200" dirty="0">
              <a:solidFill>
                <a:srgbClr val="000000"/>
              </a:solidFill>
              <a:latin typeface="Arial Black" charset="0"/>
            </a:endParaRPr>
          </a:p>
        </p:txBody>
      </p:sp>
    </p:spTree>
    <p:extLst>
      <p:ext uri="{BB962C8B-B14F-4D97-AF65-F5344CB8AC3E}">
        <p14:creationId xmlns:p14="http://schemas.microsoft.com/office/powerpoint/2010/main" val="27055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5" name="Zástupný symbol pro zápatí 4"/>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6" name="Zástupný symbol pro číslo snímku 5"/>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5" name="Zástupný symbol pro zápatí 4"/>
          <p:cNvSpPr>
            <a:spLocks noGrp="1"/>
          </p:cNvSpPr>
          <p:nvPr>
            <p:ph type="ftr" sz="quarter" idx="11"/>
          </p:nvPr>
        </p:nvSpPr>
        <p:spPr>
          <a:xfrm>
            <a:off x="2898648" y="6355080"/>
            <a:ext cx="3474720" cy="365760"/>
          </a:xfrm>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6" name="Zástupný symbol pro číslo snímku 5"/>
          <p:cNvSpPr>
            <a:spLocks noGrp="1"/>
          </p:cNvSpPr>
          <p:nvPr>
            <p:ph type="sldNum" sz="quarter" idx="12"/>
          </p:nvPr>
        </p:nvSpPr>
        <p:spPr>
          <a:xfrm>
            <a:off x="1069848" y="6355080"/>
            <a:ext cx="1520952" cy="365760"/>
          </a:xfrm>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6" name="Zástupný symbol pro zápatí 5"/>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7" name="Zástupný symbol pro číslo snímku 6"/>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8" name="Zástupný symbol pro zápatí 7"/>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9" name="Zástupný symbol pro číslo snímku 8"/>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4" name="Zástupný symbol pro zápatí 3"/>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5" name="Zástupný symbol pro číslo snímku 4"/>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3" name="Zástupný symbol pro zápatí 2"/>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4" name="Zástupný symbol pro číslo snímku 3"/>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5" name="Přímá spojnice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6" name="Zástupný symbol pro zápatí 5"/>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7" name="Zástupný symbol pro číslo snímku 6"/>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nice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pPr eaLnBrk="0" fontAlgn="base" hangingPunct="0">
              <a:spcBef>
                <a:spcPct val="0"/>
              </a:spcBef>
              <a:spcAft>
                <a:spcPct val="0"/>
              </a:spcAft>
            </a:pPr>
            <a:fld id="{12FF1C42-D199-2028-1080-587298610EC3}" type="datetime2">
              <a:rPr lang="en-US" altLang="en-US" sz="1200" kern="0" smtClean="0">
                <a:solidFill>
                  <a:srgbClr val="000000"/>
                </a:solidFill>
                <a:latin typeface="Arial" charset="0"/>
              </a:rPr>
              <a:pPr eaLnBrk="0" fontAlgn="base" hangingPunct="0">
                <a:spcBef>
                  <a:spcPct val="0"/>
                </a:spcBef>
                <a:spcAft>
                  <a:spcPct val="0"/>
                </a:spcAft>
              </a:pPr>
              <a:t>Monday, October 29, 2018</a:t>
            </a:fld>
            <a:endParaRPr lang="en-US" altLang="en-US" sz="1200" kern="0" dirty="0">
              <a:solidFill>
                <a:srgbClr val="000000"/>
              </a:solidFill>
              <a:latin typeface="Arial" charset="0"/>
            </a:endParaRPr>
          </a:p>
        </p:txBody>
      </p:sp>
      <p:sp>
        <p:nvSpPr>
          <p:cNvPr id="6" name="Zástupný symbol pro zápatí 5"/>
          <p:cNvSpPr>
            <a:spLocks noGrp="1"/>
          </p:cNvSpPr>
          <p:nvPr>
            <p:ph type="ftr" sz="quarter" idx="11"/>
          </p:nvPr>
        </p:nvSpPr>
        <p:spPr/>
        <p:txBody>
          <a:bodyPr/>
          <a:lstStyle/>
          <a:p>
            <a:pPr algn="ctr" eaLnBrk="0" fontAlgn="base" hangingPunct="0">
              <a:spcBef>
                <a:spcPct val="0"/>
              </a:spcBef>
              <a:spcAft>
                <a:spcPct val="0"/>
              </a:spcAft>
            </a:pPr>
            <a:endParaRPr lang="en-US" altLang="en-US" sz="1200" kern="0" dirty="0">
              <a:solidFill>
                <a:srgbClr val="000000"/>
              </a:solidFill>
              <a:latin typeface="Arial" charset="0"/>
            </a:endParaRPr>
          </a:p>
        </p:txBody>
      </p:sp>
      <p:sp>
        <p:nvSpPr>
          <p:cNvPr id="7" name="Zástupný symbol pro číslo snímku 6"/>
          <p:cNvSpPr>
            <a:spLocks noGrp="1"/>
          </p:cNvSpPr>
          <p:nvPr>
            <p:ph type="sldNum" sz="quarter" idx="12"/>
          </p:nvPr>
        </p:nvSpPr>
        <p:spPr/>
        <p:txBody>
          <a:bodyPr/>
          <a:lstStyle/>
          <a:p>
            <a:pPr algn="r" eaLnBrk="0" fontAlgn="base" hangingPunct="0">
              <a:spcBef>
                <a:spcPct val="0"/>
              </a:spcBef>
              <a:spcAft>
                <a:spcPct val="0"/>
              </a:spcAft>
            </a:pPr>
            <a:fld id="{12FF1C42-D199-2030-1080-587298610EC3}" type="slidenum">
              <a:rPr lang="en-US" altLang="en-US" sz="1200" kern="0" smtClean="0">
                <a:solidFill>
                  <a:srgbClr val="000000"/>
                </a:solidFill>
                <a:latin typeface="Arial Black" charset="0"/>
              </a:rPr>
              <a:pPr algn="r" eaLnBrk="0" fontAlgn="base" hangingPunct="0">
                <a:spcBef>
                  <a:spcPct val="0"/>
                </a:spcBef>
                <a:spcAft>
                  <a:spcPct val="0"/>
                </a:spcAft>
              </a:pPr>
              <a:t>‹#›</a:t>
            </a:fld>
            <a:endParaRPr lang="en-US" altLang="en-US" sz="1200" kern="0" dirty="0">
              <a:solidFill>
                <a:srgbClr val="000000"/>
              </a:solidFill>
              <a:latin typeface="Arial Black" charset="0"/>
            </a:endParaRPr>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D5BE3EA-37DA-4B68-BA2B-7E208E15A3E7}" type="datetimeFigureOut">
              <a:rPr lang="cs-CZ" smtClean="0"/>
              <a:t>29.10.2018</a:t>
            </a:fld>
            <a:endParaRPr lang="cs-CZ" dirty="0"/>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dirty="0"/>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A012C37-CE5F-4EB9-A38A-6C62114818B2}" type="slidenum">
              <a:rPr lang="cs-CZ" smtClean="0"/>
              <a:t>‹#›</a:t>
            </a:fld>
            <a:endParaRPr lang="cs-CZ" dirty="0"/>
          </a:p>
        </p:txBody>
      </p:sp>
      <p:sp>
        <p:nvSpPr>
          <p:cNvPr id="28" name="Přímá spojnice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nice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3073"/>
          <p:cNvSpPr>
            <a:spLocks noGrp="1"/>
          </p:cNvSpPr>
          <p:nvPr>
            <p:ph type="title"/>
          </p:nvPr>
        </p:nvSpPr>
        <p:spPr>
          <a:xfrm>
            <a:off x="395288" y="1557338"/>
            <a:ext cx="8215312" cy="1566862"/>
          </a:xfrm>
          <a:ln/>
        </p:spPr>
        <p:txBody>
          <a:bodyPr wrap="square" lIns="91440" tIns="45720" rIns="91440" bIns="45720" anchor="ctr">
            <a:noAutofit/>
          </a:bodyPr>
          <a:lstStyle>
            <a:lvl1pPr>
              <a:defRPr/>
            </a:lvl1pPr>
          </a:lstStyle>
          <a:p>
            <a:pPr algn="ctr">
              <a:spcBef>
                <a:spcPct val="30000"/>
              </a:spcBef>
              <a:spcAft>
                <a:spcPct val="20000"/>
              </a:spcAft>
            </a:pPr>
            <a:r>
              <a:rPr lang="cs-CZ" altLang="en-US" sz="3600" b="1" kern="0" dirty="0" smtClean="0">
                <a:solidFill>
                  <a:srgbClr val="002060"/>
                </a:solidFill>
                <a:effectLst>
                  <a:outerShdw blurRad="38100" dist="38100" dir="2700000" algn="tl">
                    <a:srgbClr val="000000">
                      <a:alpha val="43137"/>
                    </a:srgbClr>
                  </a:outerShdw>
                </a:effectLst>
                <a:latin typeface="Arial" charset="0"/>
              </a:rPr>
              <a:t>Ministerstvo vnitra ČR</a:t>
            </a:r>
            <a:br>
              <a:rPr lang="cs-CZ" altLang="en-US" sz="3600" b="1" kern="0" dirty="0" smtClean="0">
                <a:solidFill>
                  <a:srgbClr val="002060"/>
                </a:solidFill>
                <a:effectLst>
                  <a:outerShdw blurRad="38100" dist="38100" dir="2700000" algn="tl">
                    <a:srgbClr val="000000">
                      <a:alpha val="43137"/>
                    </a:srgbClr>
                  </a:outerShdw>
                </a:effectLst>
                <a:latin typeface="Arial" charset="0"/>
              </a:rPr>
            </a:br>
            <a:r>
              <a:rPr lang="cs-CZ" altLang="en-US" sz="3600" b="1" kern="0" dirty="0" smtClean="0">
                <a:solidFill>
                  <a:srgbClr val="002060"/>
                </a:solidFill>
                <a:effectLst>
                  <a:outerShdw blurRad="38100" dist="38100" dir="2700000" algn="tl">
                    <a:srgbClr val="000000">
                      <a:alpha val="43137"/>
                    </a:srgbClr>
                  </a:outerShdw>
                </a:effectLst>
                <a:latin typeface="Arial" charset="0"/>
              </a:rPr>
              <a:t>Statistická data v oblasti migrace</a:t>
            </a:r>
            <a:endParaRPr lang="en-US" altLang="en-US" sz="3600" b="1" kern="0" dirty="0">
              <a:solidFill>
                <a:srgbClr val="002060"/>
              </a:solidFill>
              <a:effectLst>
                <a:outerShdw blurRad="38100" dist="38100" dir="2700000" algn="tl">
                  <a:srgbClr val="000000">
                    <a:alpha val="43137"/>
                  </a:srgbClr>
                </a:outerShdw>
              </a:effectLst>
              <a:latin typeface="Arial" charset="0"/>
            </a:endParaRPr>
          </a:p>
        </p:txBody>
      </p:sp>
      <p:sp>
        <p:nvSpPr>
          <p:cNvPr id="3075" name="Podnadpis 3074"/>
          <p:cNvSpPr>
            <a:spLocks noGrp="1"/>
          </p:cNvSpPr>
          <p:nvPr>
            <p:ph type="body" idx="1"/>
          </p:nvPr>
        </p:nvSpPr>
        <p:spPr>
          <a:xfrm>
            <a:off x="975360" y="3603099"/>
            <a:ext cx="7408862" cy="1842125"/>
          </a:xfrm>
          <a:ln/>
        </p:spPr>
        <p:txBody>
          <a:bodyPr wrap="square" lIns="91440" tIns="45720" rIns="91440" bIns="45720" anchor="t" anchorCtr="0">
            <a:normAutofit/>
          </a:bodyPr>
          <a:lstStyle>
            <a:lvl1pPr marL="0" algn="ctr">
              <a:buNone/>
              <a:defRPr/>
            </a:lvl1pPr>
            <a:lvl2pPr marL="457200" algn="ctr">
              <a:buNone/>
              <a:defRPr/>
            </a:lvl2pPr>
            <a:lvl3pPr marL="914400" algn="ctr">
              <a:buNone/>
              <a:defRPr/>
            </a:lvl3pPr>
            <a:lvl4pPr marL="1371600" algn="ctr">
              <a:buNone/>
              <a:defRPr/>
            </a:lvl4pPr>
            <a:lvl5pPr marL="1828800" algn="ctr">
              <a:buNone/>
              <a:defRPr/>
            </a:lvl5pPr>
          </a:lstStyle>
          <a:p>
            <a:pPr algn="r">
              <a:lnSpc>
                <a:spcPct val="80000"/>
              </a:lnSpc>
            </a:pPr>
            <a:endParaRPr lang="cs-CZ" altLang="en-US" sz="2400" dirty="0" smtClean="0">
              <a:latin typeface="+mn-lt"/>
            </a:endParaRPr>
          </a:p>
          <a:p>
            <a:pPr>
              <a:lnSpc>
                <a:spcPct val="80000"/>
              </a:lnSpc>
            </a:pPr>
            <a:r>
              <a:rPr lang="cs-CZ" altLang="en-US" b="1" dirty="0" smtClean="0">
                <a:latin typeface="+mj-lt"/>
              </a:rPr>
              <a:t>Platforma „Zdroje dat o cizincích v ČR“ dne 26. 10. 2018, Brno</a:t>
            </a:r>
            <a:endParaRPr lang="en-US" altLang="en-US" b="1" dirty="0">
              <a:latin typeface="+mj-lt"/>
            </a:endParaRPr>
          </a:p>
        </p:txBody>
      </p:sp>
    </p:spTree>
    <p:extLst>
      <p:ext uri="{BB962C8B-B14F-4D97-AF65-F5344CB8AC3E}">
        <p14:creationId xmlns:p14="http://schemas.microsoft.com/office/powerpoint/2010/main" val="63459935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015287" cy="914400"/>
          </a:xfrm>
        </p:spPr>
        <p:txBody>
          <a:bodyPr>
            <a:normAutofit fontScale="90000"/>
          </a:bodyPr>
          <a:lstStyle/>
          <a:p>
            <a:pPr algn="ctr"/>
            <a:r>
              <a:rPr lang="cs-CZ" b="1" dirty="0" smtClean="0"/>
              <a:t>Nelegální migrace v ČR a v JM kraji v roce 2018 (k 30.9.)</a:t>
            </a:r>
            <a:endParaRPr lang="cs-CZ" b="1" dirty="0"/>
          </a:p>
        </p:txBody>
      </p:sp>
      <p:sp>
        <p:nvSpPr>
          <p:cNvPr id="3" name="Zástupný symbol pro text 2"/>
          <p:cNvSpPr>
            <a:spLocks noGrp="1"/>
          </p:cNvSpPr>
          <p:nvPr>
            <p:ph type="body" idx="1"/>
          </p:nvPr>
        </p:nvSpPr>
        <p:spPr>
          <a:xfrm>
            <a:off x="609600" y="1268760"/>
            <a:ext cx="7922840" cy="5040560"/>
          </a:xfrm>
        </p:spPr>
        <p:txBody>
          <a:bodyPr>
            <a:normAutofit fontScale="85000" lnSpcReduction="10000"/>
          </a:bodyPr>
          <a:lstStyle/>
          <a:p>
            <a:r>
              <a:rPr lang="cs-CZ" b="1" dirty="0" smtClean="0">
                <a:latin typeface="+mj-lt"/>
              </a:rPr>
              <a:t>Nelegální migrace v ČR - 3 628</a:t>
            </a:r>
          </a:p>
          <a:p>
            <a:pPr lvl="1"/>
            <a:r>
              <a:rPr lang="cs-CZ" sz="2400" dirty="0" smtClean="0">
                <a:latin typeface="+mj-lt"/>
              </a:rPr>
              <a:t>3 399 nelegální pobyt</a:t>
            </a:r>
          </a:p>
          <a:p>
            <a:pPr lvl="1"/>
            <a:r>
              <a:rPr lang="cs-CZ" sz="2400" dirty="0" smtClean="0">
                <a:latin typeface="+mj-lt"/>
              </a:rPr>
              <a:t>229 vnější schengenská hranice (letiště)</a:t>
            </a:r>
          </a:p>
          <a:p>
            <a:r>
              <a:rPr lang="cs-CZ" b="1" dirty="0" smtClean="0">
                <a:latin typeface="+mj-lt"/>
              </a:rPr>
              <a:t>Nelegální pobyt v JM kraji </a:t>
            </a:r>
            <a:r>
              <a:rPr lang="cs-CZ" dirty="0" smtClean="0">
                <a:latin typeface="+mj-lt"/>
              </a:rPr>
              <a:t>– </a:t>
            </a:r>
            <a:r>
              <a:rPr lang="cs-CZ" b="1" dirty="0" smtClean="0">
                <a:latin typeface="+mj-lt"/>
              </a:rPr>
              <a:t>276 (tj. 8,1 %)</a:t>
            </a:r>
          </a:p>
          <a:p>
            <a:pPr lvl="1"/>
            <a:r>
              <a:rPr lang="cs-CZ" sz="2400" dirty="0" smtClean="0">
                <a:latin typeface="+mj-lt"/>
              </a:rPr>
              <a:t>Dlouhodobě kraj s vyšším počtem osob zjištěných při nelegální migraci</a:t>
            </a:r>
          </a:p>
          <a:p>
            <a:pPr lvl="1"/>
            <a:r>
              <a:rPr lang="cs-CZ" sz="2400" dirty="0" smtClean="0">
                <a:latin typeface="+mj-lt"/>
              </a:rPr>
              <a:t>V roce 2017 byl třetím nejzatíženějším krajem </a:t>
            </a:r>
          </a:p>
          <a:p>
            <a:pPr lvl="1"/>
            <a:r>
              <a:rPr lang="cs-CZ" sz="2400" dirty="0" smtClean="0">
                <a:latin typeface="+mj-lt"/>
              </a:rPr>
              <a:t>V roce 2018 je druhým nejzatíženějším krajem po </a:t>
            </a:r>
            <a:r>
              <a:rPr lang="cs-CZ" sz="2400" dirty="0" err="1" smtClean="0">
                <a:latin typeface="+mj-lt"/>
              </a:rPr>
              <a:t>Hl.m</a:t>
            </a:r>
            <a:r>
              <a:rPr lang="cs-CZ" sz="2400" dirty="0" smtClean="0">
                <a:latin typeface="+mj-lt"/>
              </a:rPr>
              <a:t>. Praze (1 368)</a:t>
            </a:r>
          </a:p>
          <a:p>
            <a:pPr lvl="1"/>
            <a:r>
              <a:rPr lang="cs-CZ" sz="2400" dirty="0" smtClean="0">
                <a:latin typeface="+mj-lt"/>
              </a:rPr>
              <a:t>Nejvíce odhalováni občané Ukrajiny, </a:t>
            </a:r>
            <a:r>
              <a:rPr lang="cs-CZ" sz="2400" dirty="0">
                <a:latin typeface="+mj-lt"/>
              </a:rPr>
              <a:t>M</a:t>
            </a:r>
            <a:r>
              <a:rPr lang="cs-CZ" sz="2400" dirty="0" smtClean="0">
                <a:latin typeface="+mj-lt"/>
              </a:rPr>
              <a:t>oldavska, Vietnamu a Ruska</a:t>
            </a:r>
          </a:p>
          <a:p>
            <a:r>
              <a:rPr lang="cs-CZ" sz="2700" b="1" dirty="0" smtClean="0">
                <a:latin typeface="+mj-lt"/>
              </a:rPr>
              <a:t>Tranzitní nelegální migrace (kategorie NP)</a:t>
            </a:r>
          </a:p>
          <a:p>
            <a:pPr lvl="1"/>
            <a:r>
              <a:rPr lang="cs-CZ" sz="2400" dirty="0" smtClean="0">
                <a:latin typeface="+mj-lt"/>
              </a:rPr>
              <a:t>Přes území JM kraje vedou trasy z Rakouska a Slovenska</a:t>
            </a:r>
          </a:p>
          <a:p>
            <a:pPr lvl="1"/>
            <a:r>
              <a:rPr lang="cs-CZ" sz="2400" dirty="0" smtClean="0">
                <a:latin typeface="+mj-lt"/>
              </a:rPr>
              <a:t>2017 – odhaleno 97 osob (celkem ČR 172)</a:t>
            </a:r>
          </a:p>
          <a:p>
            <a:pPr lvl="1"/>
            <a:r>
              <a:rPr lang="cs-CZ" sz="2400" dirty="0" smtClean="0">
                <a:latin typeface="+mj-lt"/>
              </a:rPr>
              <a:t>2018 – odhaleno 31 osob (celkem ČR 154)</a:t>
            </a:r>
          </a:p>
          <a:p>
            <a:pPr lvl="1"/>
            <a:endParaRPr lang="cs-CZ" b="1" dirty="0"/>
          </a:p>
        </p:txBody>
      </p:sp>
    </p:spTree>
    <p:extLst>
      <p:ext uri="{BB962C8B-B14F-4D97-AF65-F5344CB8AC3E}">
        <p14:creationId xmlns:p14="http://schemas.microsoft.com/office/powerpoint/2010/main" val="377142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sz="2800" b="1" dirty="0" smtClean="0"/>
              <a:t>Počty žadatelů o mezinárodní ochranu v ČR</a:t>
            </a:r>
            <a:endParaRPr lang="cs-CZ" sz="2800" b="1" dirty="0"/>
          </a:p>
        </p:txBody>
      </p:sp>
      <p:sp>
        <p:nvSpPr>
          <p:cNvPr id="3" name="Zástupný symbol pro text 2"/>
          <p:cNvSpPr>
            <a:spLocks noGrp="1"/>
          </p:cNvSpPr>
          <p:nvPr>
            <p:ph type="body" idx="1"/>
          </p:nvPr>
        </p:nvSpPr>
        <p:spPr>
          <a:xfrm>
            <a:off x="609600" y="1196752"/>
            <a:ext cx="7922840" cy="5184576"/>
          </a:xfrm>
        </p:spPr>
        <p:txBody>
          <a:bodyPr>
            <a:normAutofit fontScale="92500" lnSpcReduction="20000"/>
          </a:bodyPr>
          <a:lstStyle/>
          <a:p>
            <a:endParaRPr lang="cs-CZ" dirty="0" smtClean="0"/>
          </a:p>
          <a:p>
            <a:endParaRPr lang="cs-CZ" dirty="0"/>
          </a:p>
          <a:p>
            <a:endParaRPr lang="cs-CZ" dirty="0" smtClean="0"/>
          </a:p>
          <a:p>
            <a:endParaRPr lang="cs-CZ" dirty="0"/>
          </a:p>
          <a:p>
            <a:endParaRPr lang="cs-CZ" sz="2800" b="1" dirty="0" smtClean="0"/>
          </a:p>
          <a:p>
            <a:endParaRPr lang="cs-CZ" sz="2800" b="1" dirty="0" smtClean="0"/>
          </a:p>
          <a:p>
            <a:endParaRPr lang="cs-CZ" sz="2800" b="1" dirty="0" smtClean="0">
              <a:latin typeface="+mj-lt"/>
            </a:endParaRPr>
          </a:p>
          <a:p>
            <a:endParaRPr lang="cs-CZ" sz="2800" b="1" dirty="0">
              <a:latin typeface="+mj-lt"/>
            </a:endParaRPr>
          </a:p>
          <a:p>
            <a:r>
              <a:rPr lang="cs-CZ" sz="2400" b="1" dirty="0" smtClean="0">
                <a:latin typeface="+mj-lt"/>
              </a:rPr>
              <a:t>TOP 5</a:t>
            </a:r>
            <a:r>
              <a:rPr lang="cs-CZ" sz="2400" dirty="0" smtClean="0">
                <a:latin typeface="+mj-lt"/>
              </a:rPr>
              <a:t>: </a:t>
            </a:r>
            <a:r>
              <a:rPr lang="cs-CZ" sz="2100" dirty="0" smtClean="0">
                <a:latin typeface="+mj-lt"/>
              </a:rPr>
              <a:t>Ukrajina (307), Gruzie (130), Kuba (85), Vietnam (73), Uzbekistán (67)</a:t>
            </a:r>
          </a:p>
          <a:p>
            <a:r>
              <a:rPr lang="cs-CZ" sz="2100" dirty="0" smtClean="0">
                <a:latin typeface="+mj-lt"/>
              </a:rPr>
              <a:t>Mezinárodní ochrana v roce 2018 </a:t>
            </a:r>
            <a:r>
              <a:rPr lang="cs-CZ" sz="2100" dirty="0">
                <a:latin typeface="+mj-lt"/>
              </a:rPr>
              <a:t>(</a:t>
            </a:r>
            <a:r>
              <a:rPr lang="cs-CZ" sz="2100" dirty="0" smtClean="0">
                <a:latin typeface="+mj-lt"/>
              </a:rPr>
              <a:t>k 30.9.) udělena </a:t>
            </a:r>
            <a:r>
              <a:rPr lang="cs-CZ" sz="2100" b="1" dirty="0" smtClean="0">
                <a:latin typeface="+mj-lt"/>
              </a:rPr>
              <a:t>ve 127 případech</a:t>
            </a:r>
          </a:p>
          <a:p>
            <a:pPr lvl="1"/>
            <a:r>
              <a:rPr lang="cs-CZ" sz="2100" dirty="0" smtClean="0">
                <a:latin typeface="+mj-lt"/>
              </a:rPr>
              <a:t>Formou azylu – </a:t>
            </a:r>
            <a:r>
              <a:rPr lang="cs-CZ" sz="2100" b="1" dirty="0" smtClean="0">
                <a:latin typeface="+mj-lt"/>
              </a:rPr>
              <a:t>30</a:t>
            </a:r>
            <a:r>
              <a:rPr lang="cs-CZ" sz="2100" dirty="0" smtClean="0">
                <a:latin typeface="+mj-lt"/>
              </a:rPr>
              <a:t> (nejvíce 8x Čína, 4x Myanmar)</a:t>
            </a:r>
          </a:p>
          <a:p>
            <a:pPr lvl="1"/>
            <a:r>
              <a:rPr lang="cs-CZ" sz="2100" dirty="0" smtClean="0">
                <a:latin typeface="+mj-lt"/>
              </a:rPr>
              <a:t>Formou doplňkové ochrany – </a:t>
            </a:r>
            <a:r>
              <a:rPr lang="cs-CZ" sz="2100" b="1" dirty="0" smtClean="0">
                <a:latin typeface="+mj-lt"/>
              </a:rPr>
              <a:t>97</a:t>
            </a:r>
            <a:r>
              <a:rPr lang="cs-CZ" sz="2100" dirty="0" smtClean="0">
                <a:latin typeface="+mj-lt"/>
              </a:rPr>
              <a:t> (nejvíce 39x Sýrie, 29x Irák, 11x </a:t>
            </a:r>
            <a:r>
              <a:rPr lang="cs-CZ" sz="2100" dirty="0">
                <a:latin typeface="+mj-lt"/>
              </a:rPr>
              <a:t>U</a:t>
            </a:r>
            <a:r>
              <a:rPr lang="cs-CZ" sz="2100" dirty="0" smtClean="0">
                <a:latin typeface="+mj-lt"/>
              </a:rPr>
              <a:t>krajina)</a:t>
            </a:r>
          </a:p>
        </p:txBody>
      </p:sp>
      <p:graphicFrame>
        <p:nvGraphicFramePr>
          <p:cNvPr id="6" name="Graf 5"/>
          <p:cNvGraphicFramePr>
            <a:graphicFrameLocks/>
          </p:cNvGraphicFramePr>
          <p:nvPr>
            <p:extLst>
              <p:ext uri="{D42A27DB-BD31-4B8C-83A1-F6EECF244321}">
                <p14:modId xmlns:p14="http://schemas.microsoft.com/office/powerpoint/2010/main" val="1111759059"/>
              </p:ext>
            </p:extLst>
          </p:nvPr>
        </p:nvGraphicFramePr>
        <p:xfrm>
          <a:off x="1043608" y="1268760"/>
          <a:ext cx="7056784" cy="2736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5680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04664"/>
            <a:ext cx="8015287" cy="914400"/>
          </a:xfrm>
        </p:spPr>
        <p:txBody>
          <a:bodyPr>
            <a:normAutofit fontScale="90000"/>
          </a:bodyPr>
          <a:lstStyle/>
          <a:p>
            <a:pPr algn="ctr"/>
            <a:r>
              <a:rPr lang="cs-CZ" sz="3600" b="1" dirty="0" smtClean="0"/>
              <a:t>Statistiky a informace o cizincích</a:t>
            </a:r>
            <a:endParaRPr lang="cs-CZ" sz="3600" b="1" dirty="0"/>
          </a:p>
        </p:txBody>
      </p:sp>
      <p:sp>
        <p:nvSpPr>
          <p:cNvPr id="3" name="Zástupný symbol pro text 2"/>
          <p:cNvSpPr>
            <a:spLocks noGrp="1"/>
          </p:cNvSpPr>
          <p:nvPr>
            <p:ph type="body" idx="1"/>
          </p:nvPr>
        </p:nvSpPr>
        <p:spPr>
          <a:xfrm>
            <a:off x="609600" y="1484784"/>
            <a:ext cx="7922840" cy="4680520"/>
          </a:xfrm>
        </p:spPr>
        <p:txBody>
          <a:bodyPr>
            <a:normAutofit lnSpcReduction="10000"/>
          </a:bodyPr>
          <a:lstStyle/>
          <a:p>
            <a:r>
              <a:rPr lang="cs-CZ" sz="2400" dirty="0" smtClean="0">
                <a:latin typeface="+mj-lt"/>
              </a:rPr>
              <a:t>Vyplývá z Hlavy XV, § 158 Zákona o pobytu cizinců</a:t>
            </a:r>
          </a:p>
          <a:p>
            <a:r>
              <a:rPr lang="cs-CZ" sz="2400" dirty="0" smtClean="0">
                <a:latin typeface="+mj-lt"/>
              </a:rPr>
              <a:t>Interní systémy Ministerstva vnitra – IS Uprchlík</a:t>
            </a:r>
          </a:p>
          <a:p>
            <a:r>
              <a:rPr lang="cs-CZ" sz="2400" dirty="0" smtClean="0">
                <a:latin typeface="+mj-lt"/>
              </a:rPr>
              <a:t>Interní systému Policie ČR  - CIS (správce)</a:t>
            </a:r>
          </a:p>
          <a:p>
            <a:r>
              <a:rPr lang="cs-CZ" sz="2400" dirty="0" smtClean="0">
                <a:latin typeface="+mj-lt"/>
              </a:rPr>
              <a:t>Externí zdroje:</a:t>
            </a:r>
          </a:p>
          <a:p>
            <a:pPr lvl="1"/>
            <a:r>
              <a:rPr lang="cs-CZ" sz="2400" dirty="0" smtClean="0">
                <a:latin typeface="+mj-lt"/>
              </a:rPr>
              <a:t>EASO</a:t>
            </a:r>
          </a:p>
          <a:p>
            <a:pPr lvl="1"/>
            <a:r>
              <a:rPr lang="cs-CZ" sz="2400" dirty="0" smtClean="0">
                <a:latin typeface="+mj-lt"/>
              </a:rPr>
              <a:t>FRONTEX</a:t>
            </a:r>
          </a:p>
          <a:p>
            <a:pPr lvl="1"/>
            <a:r>
              <a:rPr lang="cs-CZ" sz="2400" dirty="0" smtClean="0">
                <a:latin typeface="+mj-lt"/>
              </a:rPr>
              <a:t>EUROSTAT</a:t>
            </a:r>
          </a:p>
          <a:p>
            <a:pPr lvl="1"/>
            <a:r>
              <a:rPr lang="cs-CZ" sz="2400" dirty="0" smtClean="0">
                <a:latin typeface="+mj-lt"/>
              </a:rPr>
              <a:t>UNHCR</a:t>
            </a:r>
          </a:p>
          <a:p>
            <a:pPr lvl="1"/>
            <a:r>
              <a:rPr lang="cs-CZ" sz="2400" dirty="0" smtClean="0">
                <a:latin typeface="+mj-lt"/>
              </a:rPr>
              <a:t>IOM</a:t>
            </a:r>
          </a:p>
          <a:p>
            <a:pPr lvl="1"/>
            <a:r>
              <a:rPr lang="cs-CZ" sz="2400" dirty="0" smtClean="0">
                <a:latin typeface="+mj-lt"/>
              </a:rPr>
              <a:t>Evropská komise</a:t>
            </a:r>
          </a:p>
          <a:p>
            <a:pPr lvl="1"/>
            <a:endParaRPr lang="cs-CZ" sz="2400" dirty="0">
              <a:latin typeface="+mj-lt"/>
            </a:endParaRPr>
          </a:p>
        </p:txBody>
      </p:sp>
    </p:spTree>
    <p:extLst>
      <p:ext uri="{BB962C8B-B14F-4D97-AF65-F5344CB8AC3E}">
        <p14:creationId xmlns:p14="http://schemas.microsoft.com/office/powerpoint/2010/main" val="817899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lstStyle/>
          <a:p>
            <a:pPr algn="ctr"/>
            <a:r>
              <a:rPr lang="cs-CZ" b="1" dirty="0" smtClean="0"/>
              <a:t>Pravidelně na webu MV</a:t>
            </a:r>
            <a:endParaRPr lang="cs-CZ" b="1" dirty="0"/>
          </a:p>
        </p:txBody>
      </p:sp>
      <p:sp>
        <p:nvSpPr>
          <p:cNvPr id="3" name="Zástupný symbol pro text 2"/>
          <p:cNvSpPr>
            <a:spLocks noGrp="1"/>
          </p:cNvSpPr>
          <p:nvPr>
            <p:ph type="body" idx="1"/>
          </p:nvPr>
        </p:nvSpPr>
        <p:spPr>
          <a:xfrm>
            <a:off x="609600" y="1268760"/>
            <a:ext cx="7924800" cy="5040560"/>
          </a:xfrm>
        </p:spPr>
        <p:txBody>
          <a:bodyPr>
            <a:normAutofit fontScale="92500" lnSpcReduction="10000"/>
          </a:bodyPr>
          <a:lstStyle/>
          <a:p>
            <a:pPr marL="0" indent="0">
              <a:buNone/>
            </a:pPr>
            <a:r>
              <a:rPr lang="cs-CZ" sz="2800" i="1" dirty="0">
                <a:latin typeface="+mj-lt"/>
              </a:rPr>
              <a:t>O nás – Azyl, migrace, </a:t>
            </a:r>
            <a:r>
              <a:rPr lang="cs-CZ" sz="2800" i="1" dirty="0" smtClean="0">
                <a:latin typeface="+mj-lt"/>
              </a:rPr>
              <a:t>integrace </a:t>
            </a:r>
          </a:p>
          <a:p>
            <a:r>
              <a:rPr lang="cs-CZ" sz="2400" dirty="0" smtClean="0">
                <a:latin typeface="+mj-lt"/>
              </a:rPr>
              <a:t>Zpráva o situaci v oblasti migrace a integrace – </a:t>
            </a:r>
            <a:r>
              <a:rPr lang="cs-CZ" sz="2400" u="sng" dirty="0" smtClean="0">
                <a:latin typeface="+mj-lt"/>
              </a:rPr>
              <a:t>ročně</a:t>
            </a:r>
          </a:p>
          <a:p>
            <a:pPr lvl="1"/>
            <a:r>
              <a:rPr lang="cs-CZ" sz="2100" u="sng" dirty="0">
                <a:latin typeface="+mj-lt"/>
              </a:rPr>
              <a:t>http://www.mvcr.cz/migrace/clanek/vyrocni-zpravy-o-situaci-v-oblasti-migrace-a-integrace.aspx</a:t>
            </a:r>
            <a:endParaRPr lang="cs-CZ" sz="2100" u="sng" dirty="0" smtClean="0">
              <a:latin typeface="+mj-lt"/>
            </a:endParaRPr>
          </a:p>
          <a:p>
            <a:r>
              <a:rPr lang="cs-CZ" sz="2400" dirty="0" smtClean="0">
                <a:latin typeface="+mj-lt"/>
              </a:rPr>
              <a:t>Čtvrtletní zpráva o migraci – </a:t>
            </a:r>
            <a:r>
              <a:rPr lang="cs-CZ" sz="2400" u="sng" dirty="0" smtClean="0">
                <a:latin typeface="+mj-lt"/>
              </a:rPr>
              <a:t>čtvrtletně</a:t>
            </a:r>
          </a:p>
          <a:p>
            <a:pPr lvl="1"/>
            <a:r>
              <a:rPr lang="cs-CZ" sz="2100" u="sng" dirty="0">
                <a:latin typeface="+mj-lt"/>
              </a:rPr>
              <a:t>http://www.mvcr.cz/migrace/clanek/ctvrtletni-zpravy-o-situaci-v-oblasti-migrace.aspx</a:t>
            </a:r>
            <a:endParaRPr lang="cs-CZ" sz="2100" u="sng" dirty="0" smtClean="0">
              <a:latin typeface="+mj-lt"/>
            </a:endParaRPr>
          </a:p>
          <a:p>
            <a:r>
              <a:rPr lang="cs-CZ" sz="2400" dirty="0">
                <a:latin typeface="+mj-lt"/>
              </a:rPr>
              <a:t>Statistiky povolených pobytů (</a:t>
            </a:r>
            <a:r>
              <a:rPr lang="cs-CZ" sz="2400" dirty="0" err="1">
                <a:latin typeface="+mj-lt"/>
              </a:rPr>
              <a:t>stp</a:t>
            </a:r>
            <a:r>
              <a:rPr lang="cs-CZ" sz="2400" dirty="0">
                <a:latin typeface="+mj-lt"/>
              </a:rPr>
              <a:t>, okres, pohlaví, druh pobytu) – </a:t>
            </a:r>
            <a:r>
              <a:rPr lang="cs-CZ" sz="2400" u="sng" dirty="0">
                <a:latin typeface="+mj-lt"/>
              </a:rPr>
              <a:t>měsíčně</a:t>
            </a:r>
          </a:p>
          <a:p>
            <a:pPr lvl="1"/>
            <a:r>
              <a:rPr lang="cs-CZ" sz="2100" u="sng" dirty="0">
                <a:latin typeface="+mj-lt"/>
              </a:rPr>
              <a:t>http://www.mvcr.cz/migrace/clanek/cizinci-s-povolenym-pobytem-cizinci-s-povolenym-pobytem.aspx</a:t>
            </a:r>
          </a:p>
          <a:p>
            <a:pPr lvl="0">
              <a:buClr>
                <a:srgbClr val="727CA3"/>
              </a:buClr>
            </a:pPr>
            <a:r>
              <a:rPr lang="cs-CZ" sz="2400" dirty="0" smtClean="0">
                <a:solidFill>
                  <a:prstClr val="black"/>
                </a:solidFill>
                <a:latin typeface="+mj-lt"/>
              </a:rPr>
              <a:t>Statistiky </a:t>
            </a:r>
            <a:r>
              <a:rPr lang="cs-CZ" sz="2400" dirty="0">
                <a:solidFill>
                  <a:prstClr val="black"/>
                </a:solidFill>
                <a:latin typeface="+mj-lt"/>
              </a:rPr>
              <a:t>o mezinárodní ochraně (počty žádostí, </a:t>
            </a:r>
            <a:r>
              <a:rPr lang="cs-CZ" sz="2400" dirty="0" err="1">
                <a:solidFill>
                  <a:prstClr val="black"/>
                </a:solidFill>
                <a:latin typeface="+mj-lt"/>
              </a:rPr>
              <a:t>stp</a:t>
            </a:r>
            <a:r>
              <a:rPr lang="cs-CZ" sz="2400" dirty="0">
                <a:solidFill>
                  <a:prstClr val="black"/>
                </a:solidFill>
                <a:latin typeface="+mj-lt"/>
              </a:rPr>
              <a:t>, rozhodnutí)  - </a:t>
            </a:r>
            <a:r>
              <a:rPr lang="cs-CZ" sz="2400" u="sng" dirty="0">
                <a:solidFill>
                  <a:prstClr val="black"/>
                </a:solidFill>
                <a:latin typeface="+mj-lt"/>
              </a:rPr>
              <a:t>měsíčně</a:t>
            </a:r>
          </a:p>
          <a:p>
            <a:pPr lvl="1">
              <a:buClr>
                <a:srgbClr val="727CA3"/>
              </a:buClr>
            </a:pPr>
            <a:r>
              <a:rPr lang="cs-CZ" sz="2100" u="sng" dirty="0">
                <a:solidFill>
                  <a:srgbClr val="464653"/>
                </a:solidFill>
                <a:latin typeface="+mj-lt"/>
              </a:rPr>
              <a:t>http://</a:t>
            </a:r>
            <a:r>
              <a:rPr lang="cs-CZ" sz="2100" u="sng" dirty="0" smtClean="0">
                <a:solidFill>
                  <a:srgbClr val="464653"/>
                </a:solidFill>
                <a:latin typeface="+mj-lt"/>
              </a:rPr>
              <a:t>www.mvcr.cz/migrace/clanek/mezinarodni-ochrany.aspx</a:t>
            </a:r>
            <a:endParaRPr lang="cs-CZ" sz="2100" u="sng" dirty="0">
              <a:solidFill>
                <a:srgbClr val="464653"/>
              </a:solidFill>
              <a:latin typeface="+mj-lt"/>
            </a:endParaRPr>
          </a:p>
        </p:txBody>
      </p:sp>
    </p:spTree>
    <p:extLst>
      <p:ext uri="{BB962C8B-B14F-4D97-AF65-F5344CB8AC3E}">
        <p14:creationId xmlns:p14="http://schemas.microsoft.com/office/powerpoint/2010/main" val="3626792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sz="3600" b="1" dirty="0" smtClean="0"/>
              <a:t>Zpráva o situaci v oblasti migrace a integrace cizinců na území ČR</a:t>
            </a:r>
            <a:endParaRPr lang="cs-CZ" sz="3600" b="1" dirty="0"/>
          </a:p>
        </p:txBody>
      </p:sp>
      <p:sp>
        <p:nvSpPr>
          <p:cNvPr id="3" name="Zástupný symbol pro text 2"/>
          <p:cNvSpPr>
            <a:spLocks noGrp="1"/>
          </p:cNvSpPr>
          <p:nvPr>
            <p:ph type="body" idx="1"/>
          </p:nvPr>
        </p:nvSpPr>
        <p:spPr>
          <a:xfrm>
            <a:off x="609600" y="1340768"/>
            <a:ext cx="7850832" cy="4824536"/>
          </a:xfrm>
        </p:spPr>
        <p:txBody>
          <a:bodyPr>
            <a:normAutofit/>
          </a:bodyPr>
          <a:lstStyle/>
          <a:p>
            <a:r>
              <a:rPr lang="cs-CZ" sz="2400" dirty="0" smtClean="0">
                <a:latin typeface="+mj-lt"/>
              </a:rPr>
              <a:t>Vychází každý rok</a:t>
            </a:r>
          </a:p>
          <a:p>
            <a:endParaRPr lang="cs-CZ" sz="2400" dirty="0" smtClean="0">
              <a:latin typeface="+mj-lt"/>
            </a:endParaRPr>
          </a:p>
          <a:p>
            <a:r>
              <a:rPr lang="cs-CZ" sz="2400" dirty="0" smtClean="0">
                <a:latin typeface="+mj-lt"/>
              </a:rPr>
              <a:t>K dispozici na webu Ministerstva vnitra (</a:t>
            </a:r>
            <a:r>
              <a:rPr lang="cs-CZ" sz="2400" i="1" dirty="0" smtClean="0">
                <a:latin typeface="+mj-lt"/>
              </a:rPr>
              <a:t>O nás – Azyl, migrace, integrace</a:t>
            </a:r>
            <a:r>
              <a:rPr lang="cs-CZ" sz="2400" dirty="0" smtClean="0">
                <a:latin typeface="+mj-lt"/>
              </a:rPr>
              <a:t>)</a:t>
            </a:r>
          </a:p>
          <a:p>
            <a:endParaRPr lang="cs-CZ" sz="2400" dirty="0" smtClean="0">
              <a:latin typeface="+mj-lt"/>
            </a:endParaRPr>
          </a:p>
          <a:p>
            <a:r>
              <a:rPr lang="cs-CZ" sz="2400" dirty="0" smtClean="0">
                <a:latin typeface="+mj-lt"/>
              </a:rPr>
              <a:t>Obsahuje souhrn dat vypovídající o migraci cizinců na našem území, včetně oblasti integrace</a:t>
            </a:r>
          </a:p>
          <a:p>
            <a:endParaRPr lang="cs-CZ" sz="2400" dirty="0" smtClean="0">
              <a:latin typeface="+mj-lt"/>
            </a:endParaRPr>
          </a:p>
          <a:p>
            <a:r>
              <a:rPr lang="cs-CZ" sz="2400" dirty="0" smtClean="0">
                <a:latin typeface="+mj-lt"/>
              </a:rPr>
              <a:t>Podklady od dalších rezortů – MZV, MPSV, MPO, MS, MMR, MŠMT, MF, MK a MZ</a:t>
            </a:r>
            <a:endParaRPr lang="cs-CZ" sz="2400" dirty="0">
              <a:latin typeface="+mj-lt"/>
            </a:endParaRPr>
          </a:p>
        </p:txBody>
      </p:sp>
    </p:spTree>
    <p:extLst>
      <p:ext uri="{BB962C8B-B14F-4D97-AF65-F5344CB8AC3E}">
        <p14:creationId xmlns:p14="http://schemas.microsoft.com/office/powerpoint/2010/main" val="1981327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b="1" dirty="0" smtClean="0"/>
              <a:t>Zpráva o migraci - sledované kategorie</a:t>
            </a:r>
            <a:endParaRPr lang="cs-CZ" b="1" dirty="0"/>
          </a:p>
        </p:txBody>
      </p:sp>
      <p:sp>
        <p:nvSpPr>
          <p:cNvPr id="3" name="Zástupný symbol pro text 2"/>
          <p:cNvSpPr>
            <a:spLocks noGrp="1"/>
          </p:cNvSpPr>
          <p:nvPr>
            <p:ph type="body" idx="1"/>
          </p:nvPr>
        </p:nvSpPr>
        <p:spPr>
          <a:xfrm>
            <a:off x="609600" y="1412776"/>
            <a:ext cx="7922840" cy="4824536"/>
          </a:xfrm>
        </p:spPr>
        <p:txBody>
          <a:bodyPr/>
          <a:lstStyle/>
          <a:p>
            <a:r>
              <a:rPr lang="cs-CZ" dirty="0" smtClean="0">
                <a:latin typeface="+mj-lt"/>
              </a:rPr>
              <a:t>Cizinci na vstupu na území ČR</a:t>
            </a:r>
          </a:p>
          <a:p>
            <a:endParaRPr lang="cs-CZ" dirty="0" smtClean="0">
              <a:latin typeface="+mj-lt"/>
            </a:endParaRPr>
          </a:p>
          <a:p>
            <a:r>
              <a:rPr lang="cs-CZ" dirty="0" smtClean="0">
                <a:latin typeface="+mj-lt"/>
              </a:rPr>
              <a:t>Cizinci pobývající na území ČR a jejich aktivity</a:t>
            </a:r>
          </a:p>
          <a:p>
            <a:endParaRPr lang="cs-CZ" dirty="0" smtClean="0">
              <a:latin typeface="+mj-lt"/>
            </a:endParaRPr>
          </a:p>
          <a:p>
            <a:r>
              <a:rPr lang="cs-CZ" dirty="0">
                <a:latin typeface="+mj-lt"/>
              </a:rPr>
              <a:t>Mezinárodní </a:t>
            </a:r>
            <a:r>
              <a:rPr lang="cs-CZ" dirty="0" smtClean="0">
                <a:latin typeface="+mj-lt"/>
              </a:rPr>
              <a:t>ochrana</a:t>
            </a:r>
          </a:p>
          <a:p>
            <a:endParaRPr lang="cs-CZ" dirty="0">
              <a:latin typeface="+mj-lt"/>
            </a:endParaRPr>
          </a:p>
          <a:p>
            <a:r>
              <a:rPr lang="cs-CZ" dirty="0" smtClean="0">
                <a:latin typeface="+mj-lt"/>
              </a:rPr>
              <a:t>Negativní jevy spojené s pobytem cizinců na území ČR (např. trestná činnost, vyhoštění)</a:t>
            </a:r>
          </a:p>
          <a:p>
            <a:endParaRPr lang="cs-CZ" dirty="0"/>
          </a:p>
        </p:txBody>
      </p:sp>
    </p:spTree>
    <p:extLst>
      <p:ext uri="{BB962C8B-B14F-4D97-AF65-F5344CB8AC3E}">
        <p14:creationId xmlns:p14="http://schemas.microsoft.com/office/powerpoint/2010/main" val="629227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b="1" dirty="0" smtClean="0"/>
              <a:t>Informace z oblasti legální migrace na vstupu do ČR</a:t>
            </a:r>
            <a:endParaRPr lang="cs-CZ" b="1" dirty="0"/>
          </a:p>
        </p:txBody>
      </p:sp>
      <p:sp>
        <p:nvSpPr>
          <p:cNvPr id="3" name="Zástupný symbol pro text 2"/>
          <p:cNvSpPr>
            <a:spLocks noGrp="1"/>
          </p:cNvSpPr>
          <p:nvPr>
            <p:ph type="body" idx="1"/>
          </p:nvPr>
        </p:nvSpPr>
        <p:spPr>
          <a:xfrm>
            <a:off x="609600" y="1340768"/>
            <a:ext cx="7922840" cy="4896544"/>
          </a:xfrm>
        </p:spPr>
        <p:txBody>
          <a:bodyPr>
            <a:normAutofit lnSpcReduction="10000"/>
          </a:bodyPr>
          <a:lstStyle/>
          <a:p>
            <a:r>
              <a:rPr lang="cs-CZ" b="1" dirty="0" smtClean="0">
                <a:latin typeface="+mj-lt"/>
              </a:rPr>
              <a:t>Krátkodobá víza </a:t>
            </a:r>
            <a:r>
              <a:rPr lang="cs-CZ" dirty="0" smtClean="0">
                <a:latin typeface="+mj-lt"/>
              </a:rPr>
              <a:t>(MZV)</a:t>
            </a:r>
          </a:p>
          <a:p>
            <a:pPr lvl="1"/>
            <a:r>
              <a:rPr lang="cs-CZ" sz="2400" dirty="0" smtClean="0">
                <a:latin typeface="+mj-lt"/>
              </a:rPr>
              <a:t>Žádosti, rozhodnutí (počty udělených, zamítnutých)</a:t>
            </a:r>
          </a:p>
          <a:p>
            <a:pPr lvl="1"/>
            <a:r>
              <a:rPr lang="cs-CZ" sz="2400" dirty="0" smtClean="0">
                <a:latin typeface="+mj-lt"/>
              </a:rPr>
              <a:t>Dle státní příslušnosti, dle ZÚ na kterých je žádost podána, dle účelu pobytu</a:t>
            </a:r>
          </a:p>
          <a:p>
            <a:r>
              <a:rPr lang="cs-CZ" b="1" dirty="0" smtClean="0">
                <a:latin typeface="+mj-lt"/>
              </a:rPr>
              <a:t>Dlouhodobá a trvalá pobytová oprávnění </a:t>
            </a:r>
            <a:r>
              <a:rPr lang="cs-CZ" dirty="0" smtClean="0">
                <a:latin typeface="+mj-lt"/>
              </a:rPr>
              <a:t>(MV)</a:t>
            </a:r>
          </a:p>
          <a:p>
            <a:pPr lvl="1"/>
            <a:r>
              <a:rPr lang="cs-CZ" sz="2400" dirty="0" smtClean="0">
                <a:latin typeface="+mj-lt"/>
              </a:rPr>
              <a:t>Dl. víza, Dl. </a:t>
            </a:r>
            <a:r>
              <a:rPr lang="cs-CZ" sz="2400" dirty="0">
                <a:latin typeface="+mj-lt"/>
              </a:rPr>
              <a:t>p</a:t>
            </a:r>
            <a:r>
              <a:rPr lang="cs-CZ" sz="2400" dirty="0" smtClean="0">
                <a:latin typeface="+mj-lt"/>
              </a:rPr>
              <a:t>obyty, </a:t>
            </a:r>
            <a:r>
              <a:rPr lang="cs-CZ" sz="2400" dirty="0" err="1" smtClean="0">
                <a:latin typeface="+mj-lt"/>
              </a:rPr>
              <a:t>Trv</a:t>
            </a:r>
            <a:r>
              <a:rPr lang="cs-CZ" sz="2400" dirty="0" smtClean="0">
                <a:latin typeface="+mj-lt"/>
              </a:rPr>
              <a:t>. pobyty</a:t>
            </a:r>
          </a:p>
          <a:p>
            <a:pPr lvl="1"/>
            <a:r>
              <a:rPr lang="cs-CZ" sz="2400" dirty="0" smtClean="0">
                <a:latin typeface="+mj-lt"/>
              </a:rPr>
              <a:t>Žádosti, rozhodnutí (počty udělených, zamítnutých)</a:t>
            </a:r>
          </a:p>
          <a:p>
            <a:pPr lvl="1"/>
            <a:r>
              <a:rPr lang="cs-CZ" sz="2400" dirty="0" smtClean="0">
                <a:latin typeface="+mj-lt"/>
              </a:rPr>
              <a:t>Dle </a:t>
            </a:r>
            <a:r>
              <a:rPr lang="cs-CZ" sz="2400" dirty="0">
                <a:latin typeface="+mj-lt"/>
              </a:rPr>
              <a:t>státní příslušnosti, dle ZÚ na kterých je žádost podána, dle účelu pobytu</a:t>
            </a:r>
          </a:p>
          <a:p>
            <a:pPr lvl="1"/>
            <a:endParaRPr lang="cs-CZ" dirty="0" smtClean="0"/>
          </a:p>
          <a:p>
            <a:pPr lvl="1"/>
            <a:endParaRPr lang="cs-CZ" dirty="0"/>
          </a:p>
        </p:txBody>
      </p:sp>
    </p:spTree>
    <p:extLst>
      <p:ext uri="{BB962C8B-B14F-4D97-AF65-F5344CB8AC3E}">
        <p14:creationId xmlns:p14="http://schemas.microsoft.com/office/powerpoint/2010/main" val="41375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sz="3600" b="1" dirty="0" smtClean="0"/>
              <a:t>Informace z oblasti legální migrace na území ČR</a:t>
            </a:r>
            <a:endParaRPr lang="cs-CZ" sz="3600" b="1" dirty="0"/>
          </a:p>
        </p:txBody>
      </p:sp>
      <p:sp>
        <p:nvSpPr>
          <p:cNvPr id="3" name="Zástupný symbol pro text 2"/>
          <p:cNvSpPr>
            <a:spLocks noGrp="1"/>
          </p:cNvSpPr>
          <p:nvPr>
            <p:ph type="body" idx="1"/>
          </p:nvPr>
        </p:nvSpPr>
        <p:spPr>
          <a:xfrm>
            <a:off x="609600" y="1340768"/>
            <a:ext cx="7924800" cy="4679032"/>
          </a:xfrm>
        </p:spPr>
        <p:txBody>
          <a:bodyPr/>
          <a:lstStyle/>
          <a:p>
            <a:r>
              <a:rPr lang="cs-CZ" dirty="0" smtClean="0">
                <a:latin typeface="+mj-lt"/>
              </a:rPr>
              <a:t>Počty legálně pobývajících cizinců v členění dle:</a:t>
            </a:r>
          </a:p>
          <a:p>
            <a:pPr lvl="1"/>
            <a:r>
              <a:rPr lang="cs-CZ" dirty="0" smtClean="0">
                <a:latin typeface="+mj-lt"/>
              </a:rPr>
              <a:t>druhu pobytu (přechodný, trvalý)</a:t>
            </a:r>
          </a:p>
          <a:p>
            <a:pPr lvl="1"/>
            <a:r>
              <a:rPr lang="cs-CZ" dirty="0">
                <a:latin typeface="+mj-lt"/>
              </a:rPr>
              <a:t>ú</a:t>
            </a:r>
            <a:r>
              <a:rPr lang="cs-CZ" dirty="0" smtClean="0">
                <a:latin typeface="+mj-lt"/>
              </a:rPr>
              <a:t>čelu pobytu (u přechodných pobytů)</a:t>
            </a:r>
          </a:p>
          <a:p>
            <a:pPr lvl="1"/>
            <a:r>
              <a:rPr lang="cs-CZ" dirty="0">
                <a:latin typeface="+mj-lt"/>
              </a:rPr>
              <a:t>s</a:t>
            </a:r>
            <a:r>
              <a:rPr lang="cs-CZ" dirty="0" smtClean="0">
                <a:latin typeface="+mj-lt"/>
              </a:rPr>
              <a:t>tátní příslušnosti</a:t>
            </a:r>
          </a:p>
          <a:p>
            <a:pPr lvl="1"/>
            <a:r>
              <a:rPr lang="cs-CZ" dirty="0" smtClean="0">
                <a:latin typeface="+mj-lt"/>
              </a:rPr>
              <a:t>krajů, okresů</a:t>
            </a:r>
          </a:p>
          <a:p>
            <a:pPr lvl="1"/>
            <a:r>
              <a:rPr lang="cs-CZ" dirty="0">
                <a:latin typeface="+mj-lt"/>
              </a:rPr>
              <a:t>p</a:t>
            </a:r>
            <a:r>
              <a:rPr lang="cs-CZ" dirty="0" smtClean="0">
                <a:latin typeface="+mj-lt"/>
              </a:rPr>
              <a:t>ohlaví</a:t>
            </a:r>
          </a:p>
          <a:p>
            <a:pPr lvl="1"/>
            <a:r>
              <a:rPr lang="cs-CZ" dirty="0" smtClean="0">
                <a:latin typeface="+mj-lt"/>
              </a:rPr>
              <a:t>věku</a:t>
            </a:r>
          </a:p>
          <a:p>
            <a:pPr lvl="1"/>
            <a:endParaRPr lang="cs-CZ" dirty="0"/>
          </a:p>
        </p:txBody>
      </p:sp>
    </p:spTree>
    <p:extLst>
      <p:ext uri="{BB962C8B-B14F-4D97-AF65-F5344CB8AC3E}">
        <p14:creationId xmlns:p14="http://schemas.microsoft.com/office/powerpoint/2010/main" val="1532355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sz="3600" b="1" dirty="0" smtClean="0"/>
              <a:t>Informace o legálních aktivitách cizinců na </a:t>
            </a:r>
            <a:r>
              <a:rPr lang="cs-CZ" sz="3600" b="1" dirty="0" smtClean="0"/>
              <a:t>území ČR</a:t>
            </a:r>
            <a:endParaRPr lang="cs-CZ" sz="3600" b="1" dirty="0"/>
          </a:p>
        </p:txBody>
      </p:sp>
      <p:sp>
        <p:nvSpPr>
          <p:cNvPr id="3" name="Zástupný symbol pro text 2"/>
          <p:cNvSpPr>
            <a:spLocks noGrp="1"/>
          </p:cNvSpPr>
          <p:nvPr>
            <p:ph type="body" idx="1"/>
          </p:nvPr>
        </p:nvSpPr>
        <p:spPr>
          <a:xfrm>
            <a:off x="609600" y="1412776"/>
            <a:ext cx="7924800" cy="4607024"/>
          </a:xfrm>
        </p:spPr>
        <p:txBody>
          <a:bodyPr>
            <a:normAutofit/>
          </a:bodyPr>
          <a:lstStyle/>
          <a:p>
            <a:r>
              <a:rPr lang="cs-CZ" sz="2800" b="1" dirty="0" smtClean="0">
                <a:latin typeface="+mj-lt"/>
              </a:rPr>
              <a:t>Ekonomické aktivity</a:t>
            </a:r>
            <a:r>
              <a:rPr lang="cs-CZ" sz="2800" dirty="0" smtClean="0">
                <a:latin typeface="+mj-lt"/>
              </a:rPr>
              <a:t> (pohlaví, kraj, STP)</a:t>
            </a:r>
          </a:p>
          <a:p>
            <a:pPr lvl="1"/>
            <a:r>
              <a:rPr lang="cs-CZ" sz="2400" dirty="0" smtClean="0">
                <a:latin typeface="+mj-lt"/>
              </a:rPr>
              <a:t>Počty cizinců v postavení zaměstnanců</a:t>
            </a:r>
          </a:p>
          <a:p>
            <a:pPr lvl="2"/>
            <a:r>
              <a:rPr lang="cs-CZ" sz="2400" dirty="0">
                <a:latin typeface="+mj-lt"/>
              </a:rPr>
              <a:t>zaměstnanecké karty</a:t>
            </a:r>
          </a:p>
          <a:p>
            <a:pPr lvl="2"/>
            <a:r>
              <a:rPr lang="cs-CZ" sz="2400" dirty="0">
                <a:latin typeface="+mj-lt"/>
              </a:rPr>
              <a:t>modré karty</a:t>
            </a:r>
          </a:p>
          <a:p>
            <a:pPr lvl="2"/>
            <a:r>
              <a:rPr lang="cs-CZ" sz="2400" dirty="0">
                <a:latin typeface="+mj-lt"/>
              </a:rPr>
              <a:t>informační </a:t>
            </a:r>
            <a:r>
              <a:rPr lang="cs-CZ" sz="2400" dirty="0" smtClean="0">
                <a:latin typeface="+mj-lt"/>
              </a:rPr>
              <a:t>karty (EU občané a TP)</a:t>
            </a:r>
            <a:endParaRPr lang="cs-CZ" sz="2400" dirty="0">
              <a:latin typeface="+mj-lt"/>
            </a:endParaRPr>
          </a:p>
          <a:p>
            <a:pPr lvl="2"/>
            <a:r>
              <a:rPr lang="cs-CZ" sz="2400" dirty="0" smtClean="0">
                <a:latin typeface="+mj-lt"/>
              </a:rPr>
              <a:t>povolení k zaměstnání</a:t>
            </a:r>
          </a:p>
          <a:p>
            <a:pPr lvl="1"/>
            <a:r>
              <a:rPr lang="cs-CZ" sz="2400" dirty="0" smtClean="0">
                <a:latin typeface="+mj-lt"/>
              </a:rPr>
              <a:t>Počty cizinců podnikatelů</a:t>
            </a:r>
          </a:p>
          <a:p>
            <a:r>
              <a:rPr lang="cs-CZ" sz="2700" b="1" dirty="0" smtClean="0">
                <a:latin typeface="+mj-lt"/>
              </a:rPr>
              <a:t>Studijní aktivity cizinců na území ČR</a:t>
            </a:r>
          </a:p>
          <a:p>
            <a:pPr lvl="1"/>
            <a:r>
              <a:rPr lang="cs-CZ" sz="2400" dirty="0" smtClean="0">
                <a:latin typeface="+mj-lt"/>
              </a:rPr>
              <a:t>Počty cizinců v </a:t>
            </a:r>
            <a:r>
              <a:rPr lang="cs-CZ" sz="2100" dirty="0" smtClean="0">
                <a:latin typeface="+mj-lt"/>
              </a:rPr>
              <a:t>MŠ, ZŠ, SŠ, konzervatořích, VOŠ, VŠ</a:t>
            </a:r>
          </a:p>
          <a:p>
            <a:pPr lvl="1"/>
            <a:endParaRPr lang="cs-CZ" sz="2400" dirty="0">
              <a:latin typeface="+mj-lt"/>
            </a:endParaRPr>
          </a:p>
        </p:txBody>
      </p:sp>
    </p:spTree>
    <p:extLst>
      <p:ext uri="{BB962C8B-B14F-4D97-AF65-F5344CB8AC3E}">
        <p14:creationId xmlns:p14="http://schemas.microsoft.com/office/powerpoint/2010/main" val="149137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b="1" dirty="0" smtClean="0"/>
              <a:t>Informace z oblasti nelegální migrace</a:t>
            </a:r>
            <a:endParaRPr lang="cs-CZ" b="1" dirty="0"/>
          </a:p>
        </p:txBody>
      </p:sp>
      <p:sp>
        <p:nvSpPr>
          <p:cNvPr id="3" name="Zástupný symbol pro text 2"/>
          <p:cNvSpPr>
            <a:spLocks noGrp="1"/>
          </p:cNvSpPr>
          <p:nvPr>
            <p:ph type="body" idx="1"/>
          </p:nvPr>
        </p:nvSpPr>
        <p:spPr>
          <a:xfrm>
            <a:off x="609600" y="1412776"/>
            <a:ext cx="7994848" cy="4824536"/>
          </a:xfrm>
        </p:spPr>
        <p:txBody>
          <a:bodyPr>
            <a:normAutofit fontScale="92500" lnSpcReduction="10000"/>
          </a:bodyPr>
          <a:lstStyle/>
          <a:p>
            <a:pPr lvl="0">
              <a:buClr>
                <a:srgbClr val="727CA3"/>
              </a:buClr>
            </a:pPr>
            <a:r>
              <a:rPr lang="cs-CZ" sz="2800" b="1" dirty="0">
                <a:solidFill>
                  <a:prstClr val="black"/>
                </a:solidFill>
                <a:latin typeface="Bookman Old Style"/>
              </a:rPr>
              <a:t>Nelegální </a:t>
            </a:r>
            <a:r>
              <a:rPr lang="cs-CZ" sz="2800" b="1" dirty="0" smtClean="0">
                <a:solidFill>
                  <a:prstClr val="black"/>
                </a:solidFill>
                <a:latin typeface="Bookman Old Style"/>
              </a:rPr>
              <a:t>migrace</a:t>
            </a:r>
          </a:p>
          <a:p>
            <a:pPr lvl="1">
              <a:buClr>
                <a:srgbClr val="727CA3"/>
              </a:buClr>
            </a:pPr>
            <a:r>
              <a:rPr lang="cs-CZ" sz="2500" dirty="0">
                <a:solidFill>
                  <a:srgbClr val="464653"/>
                </a:solidFill>
                <a:latin typeface="Bookman Old Style"/>
              </a:rPr>
              <a:t>Neoprávněný pobyt na území ČR, včetně tranzitní nelegální migrace</a:t>
            </a:r>
          </a:p>
          <a:p>
            <a:pPr lvl="1">
              <a:buClr>
                <a:srgbClr val="727CA3"/>
              </a:buClr>
            </a:pPr>
            <a:r>
              <a:rPr lang="cs-CZ" sz="2500" dirty="0" smtClean="0">
                <a:latin typeface="+mj-lt"/>
              </a:rPr>
              <a:t>Nelegální </a:t>
            </a:r>
            <a:r>
              <a:rPr lang="cs-CZ" sz="2500" dirty="0">
                <a:latin typeface="+mj-lt"/>
              </a:rPr>
              <a:t>migrace přes vnější schengenskou </a:t>
            </a:r>
            <a:r>
              <a:rPr lang="cs-CZ" sz="2500" dirty="0" smtClean="0">
                <a:latin typeface="+mj-lt"/>
              </a:rPr>
              <a:t>hranici, včetně odepření vstupu</a:t>
            </a:r>
          </a:p>
          <a:p>
            <a:pPr lvl="1">
              <a:buClr>
                <a:srgbClr val="727CA3"/>
              </a:buClr>
            </a:pPr>
            <a:endParaRPr lang="cs-CZ" sz="2500" dirty="0">
              <a:latin typeface="+mj-lt"/>
            </a:endParaRPr>
          </a:p>
          <a:p>
            <a:pPr lvl="0">
              <a:buClr>
                <a:srgbClr val="727CA3"/>
              </a:buClr>
            </a:pPr>
            <a:r>
              <a:rPr lang="cs-CZ" sz="2800" b="1" dirty="0" smtClean="0">
                <a:solidFill>
                  <a:prstClr val="black"/>
                </a:solidFill>
                <a:latin typeface="Bookman Old Style"/>
              </a:rPr>
              <a:t>Neregulérní doklady</a:t>
            </a:r>
          </a:p>
          <a:p>
            <a:pPr lvl="0">
              <a:buClr>
                <a:srgbClr val="727CA3"/>
              </a:buClr>
            </a:pPr>
            <a:endParaRPr lang="cs-CZ" sz="2800" b="1" dirty="0">
              <a:solidFill>
                <a:prstClr val="black"/>
              </a:solidFill>
              <a:latin typeface="Bookman Old Style"/>
            </a:endParaRPr>
          </a:p>
          <a:p>
            <a:pPr lvl="0">
              <a:buClr>
                <a:srgbClr val="727CA3"/>
              </a:buClr>
            </a:pPr>
            <a:r>
              <a:rPr lang="cs-CZ" sz="2800" b="1" dirty="0">
                <a:solidFill>
                  <a:prstClr val="black"/>
                </a:solidFill>
                <a:latin typeface="Bookman Old Style"/>
              </a:rPr>
              <a:t>Návraty </a:t>
            </a:r>
          </a:p>
          <a:p>
            <a:pPr lvl="1">
              <a:buClr>
                <a:srgbClr val="9FB8CD"/>
              </a:buClr>
            </a:pPr>
            <a:r>
              <a:rPr lang="cs-CZ" sz="2500" dirty="0">
                <a:solidFill>
                  <a:srgbClr val="464653"/>
                </a:solidFill>
                <a:latin typeface="Bookman Old Style"/>
              </a:rPr>
              <a:t>Dobrovolné </a:t>
            </a:r>
          </a:p>
          <a:p>
            <a:pPr lvl="1">
              <a:buClr>
                <a:srgbClr val="9FB8CD"/>
              </a:buClr>
            </a:pPr>
            <a:r>
              <a:rPr lang="cs-CZ" sz="2500" dirty="0">
                <a:solidFill>
                  <a:srgbClr val="464653"/>
                </a:solidFill>
                <a:latin typeface="Bookman Old Style"/>
              </a:rPr>
              <a:t>Nucené (správní vyhoštění, rozhodnutí o povinnosti opustit území)</a:t>
            </a:r>
          </a:p>
          <a:p>
            <a:pPr marL="0" indent="0">
              <a:buNone/>
            </a:pPr>
            <a:endParaRPr lang="cs-CZ" dirty="0">
              <a:latin typeface="+mj-lt"/>
            </a:endParaRPr>
          </a:p>
        </p:txBody>
      </p:sp>
    </p:spTree>
    <p:extLst>
      <p:ext uri="{BB962C8B-B14F-4D97-AF65-F5344CB8AC3E}">
        <p14:creationId xmlns:p14="http://schemas.microsoft.com/office/powerpoint/2010/main" val="2434369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ovéPole 12289"/>
          <p:cNvSpPr txBox="1">
            <a:spLocks noGrp="1"/>
          </p:cNvSpPr>
          <p:nvPr/>
        </p:nvSpPr>
        <p:spPr>
          <a:xfrm>
            <a:off x="6553200" y="6248400"/>
            <a:ext cx="2133600" cy="457200"/>
          </a:xfrm>
          <a:prstGeom prst="rect">
            <a:avLst/>
          </a:prstGeom>
          <a:noFill/>
          <a:ln>
            <a:noFill/>
          </a:ln>
        </p:spPr>
        <p:txBody>
          <a:bodyPr anchor="b" anchorCtr="0"/>
          <a:lstStyle/>
          <a:p>
            <a:pPr algn="r" eaLnBrk="0" fontAlgn="base" hangingPunct="0">
              <a:spcBef>
                <a:spcPct val="0"/>
              </a:spcBef>
              <a:spcAft>
                <a:spcPct val="0"/>
              </a:spcAft>
            </a:pPr>
            <a:fld id="{12FF1C42-D199-1002-1330-587298610EC3}" type="slidenum">
              <a:rPr lang="en-US" altLang="en-US" sz="1000" kern="0" dirty="0">
                <a:solidFill>
                  <a:srgbClr val="000000"/>
                </a:solidFill>
                <a:latin typeface="Arial" panose="020B0604020202020204" pitchFamily="34" charset="0"/>
                <a:cs typeface="Arial" panose="020B0604020202020204" pitchFamily="34" charset="0"/>
              </a:rPr>
              <a:pPr algn="r" eaLnBrk="0" fontAlgn="base" hangingPunct="0">
                <a:spcBef>
                  <a:spcPct val="0"/>
                </a:spcBef>
                <a:spcAft>
                  <a:spcPct val="0"/>
                </a:spcAft>
              </a:pPr>
              <a:t>2</a:t>
            </a:fld>
            <a:endParaRPr lang="en-US" altLang="en-US" sz="1000" kern="0" dirty="0">
              <a:solidFill>
                <a:srgbClr val="000000"/>
              </a:solidFill>
              <a:latin typeface="Arial" panose="020B0604020202020204" pitchFamily="34" charset="0"/>
              <a:cs typeface="Arial" panose="020B0604020202020204" pitchFamily="34" charset="0"/>
            </a:endParaRPr>
          </a:p>
        </p:txBody>
      </p:sp>
      <p:sp>
        <p:nvSpPr>
          <p:cNvPr id="12291" name="Nadpis 12290"/>
          <p:cNvSpPr>
            <a:spLocks noGrp="1"/>
          </p:cNvSpPr>
          <p:nvPr>
            <p:ph type="title"/>
          </p:nvPr>
        </p:nvSpPr>
        <p:spPr>
          <a:xfrm>
            <a:off x="611560" y="260648"/>
            <a:ext cx="7654925" cy="720080"/>
          </a:xfrm>
          <a:ln/>
        </p:spPr>
        <p:txBody>
          <a:bodyPr wrap="square" lIns="91440" tIns="45720" rIns="91440" bIns="45720" anchor="ctr">
            <a:normAutofit fontScale="90000"/>
          </a:bodyPr>
          <a:lstStyle/>
          <a:p>
            <a:pPr algn="ctr"/>
            <a:r>
              <a:rPr lang="cs-CZ" altLang="en-US" sz="4400" b="1" cap="all" dirty="0" smtClean="0">
                <a:latin typeface="+mn-lt"/>
              </a:rPr>
              <a:t/>
            </a:r>
            <a:br>
              <a:rPr lang="cs-CZ" altLang="en-US" sz="4400" b="1" cap="all" dirty="0" smtClean="0">
                <a:latin typeface="+mn-lt"/>
              </a:rPr>
            </a:br>
            <a:r>
              <a:rPr lang="cs-CZ" altLang="en-US" sz="2800" b="1" dirty="0" smtClean="0"/>
              <a:t>Vývoj počtu cizinců s povoleným pobytem v ČR</a:t>
            </a:r>
            <a:r>
              <a:rPr lang="cs-CZ" altLang="en-US" sz="2800" b="1" dirty="0"/>
              <a:t/>
            </a:r>
            <a:br>
              <a:rPr lang="cs-CZ" altLang="en-US" sz="2800" b="1" dirty="0"/>
            </a:br>
            <a:endParaRPr lang="en-US" altLang="en-US" sz="3600" b="1" dirty="0"/>
          </a:p>
        </p:txBody>
      </p:sp>
      <p:sp>
        <p:nvSpPr>
          <p:cNvPr id="12292" name="Zástupný symbol pro text 12291"/>
          <p:cNvSpPr>
            <a:spLocks noGrp="1"/>
          </p:cNvSpPr>
          <p:nvPr>
            <p:ph type="body" idx="1"/>
          </p:nvPr>
        </p:nvSpPr>
        <p:spPr>
          <a:xfrm>
            <a:off x="683568" y="1773238"/>
            <a:ext cx="7848872" cy="3888010"/>
          </a:xfrm>
          <a:ln/>
        </p:spPr>
        <p:txBody>
          <a:bodyPr wrap="square" lIns="91440" tIns="45720" rIns="91440" bIns="45720" anchor="ctr" anchorCtr="0"/>
          <a:lstStyle/>
          <a:p>
            <a:pPr marL="0" indent="0">
              <a:spcBef>
                <a:spcPts val="600"/>
              </a:spcBef>
              <a:spcAft>
                <a:spcPts val="1200"/>
              </a:spcAft>
              <a:buNone/>
            </a:pPr>
            <a:endParaRPr lang="cs-CZ" altLang="en-US" sz="2400" b="1" dirty="0" smtClean="0">
              <a:latin typeface="+mn-lt"/>
            </a:endParaRPr>
          </a:p>
          <a:p>
            <a:pPr marL="760050" lvl="1" indent="-360000">
              <a:spcBef>
                <a:spcPts val="0"/>
              </a:spcBef>
              <a:spcAft>
                <a:spcPts val="0"/>
              </a:spcAft>
              <a:buFont typeface="Wingdings" panose="05000000000000000000" pitchFamily="2" charset="2"/>
              <a:buChar char="v"/>
            </a:pPr>
            <a:endParaRPr lang="en-US" altLang="en-US" b="1" dirty="0">
              <a:latin typeface="+mn-lt"/>
            </a:endParaRPr>
          </a:p>
        </p:txBody>
      </p:sp>
      <p:graphicFrame>
        <p:nvGraphicFramePr>
          <p:cNvPr id="6" name="Graf 5"/>
          <p:cNvGraphicFramePr>
            <a:graphicFrameLocks/>
          </p:cNvGraphicFramePr>
          <p:nvPr>
            <p:extLst>
              <p:ext uri="{D42A27DB-BD31-4B8C-83A1-F6EECF244321}">
                <p14:modId xmlns:p14="http://schemas.microsoft.com/office/powerpoint/2010/main" val="1323986067"/>
              </p:ext>
            </p:extLst>
          </p:nvPr>
        </p:nvGraphicFramePr>
        <p:xfrm>
          <a:off x="542924" y="1988840"/>
          <a:ext cx="8061524"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8644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lstStyle/>
          <a:p>
            <a:pPr algn="ctr"/>
            <a:r>
              <a:rPr lang="cs-CZ" b="1" dirty="0" smtClean="0"/>
              <a:t>Integrační aktivity</a:t>
            </a:r>
            <a:endParaRPr lang="cs-CZ" b="1" dirty="0"/>
          </a:p>
        </p:txBody>
      </p:sp>
      <p:sp>
        <p:nvSpPr>
          <p:cNvPr id="3" name="Zástupný symbol pro text 2"/>
          <p:cNvSpPr>
            <a:spLocks noGrp="1"/>
          </p:cNvSpPr>
          <p:nvPr>
            <p:ph type="body" idx="1"/>
          </p:nvPr>
        </p:nvSpPr>
        <p:spPr>
          <a:xfrm>
            <a:off x="609600" y="1412776"/>
            <a:ext cx="7994848" cy="4896544"/>
          </a:xfrm>
        </p:spPr>
        <p:txBody>
          <a:bodyPr>
            <a:normAutofit/>
          </a:bodyPr>
          <a:lstStyle/>
          <a:p>
            <a:r>
              <a:rPr lang="cs-CZ" sz="2800" b="1" dirty="0" smtClean="0">
                <a:latin typeface="+mj-lt"/>
              </a:rPr>
              <a:t>Informace o integračních aktivitách MV a Integračních center</a:t>
            </a:r>
          </a:p>
          <a:p>
            <a:pPr lvl="1"/>
            <a:r>
              <a:rPr lang="cs-CZ" sz="2500" dirty="0" smtClean="0">
                <a:latin typeface="+mj-lt"/>
              </a:rPr>
              <a:t>Integrační projekty </a:t>
            </a:r>
          </a:p>
          <a:p>
            <a:pPr lvl="1"/>
            <a:r>
              <a:rPr lang="cs-CZ" sz="2500" dirty="0" smtClean="0">
                <a:latin typeface="+mj-lt"/>
              </a:rPr>
              <a:t>Počty cizinců, kteří vykonali zkoušku z ČJ</a:t>
            </a:r>
          </a:p>
          <a:p>
            <a:endParaRPr lang="cs-CZ" sz="2800" dirty="0" smtClean="0">
              <a:latin typeface="+mj-lt"/>
            </a:endParaRPr>
          </a:p>
          <a:p>
            <a:r>
              <a:rPr lang="cs-CZ" sz="2800" b="1" dirty="0" smtClean="0">
                <a:latin typeface="+mj-lt"/>
              </a:rPr>
              <a:t>Udělená státní občanství</a:t>
            </a:r>
          </a:p>
          <a:p>
            <a:endParaRPr lang="cs-CZ" sz="2800" dirty="0">
              <a:latin typeface="+mj-lt"/>
            </a:endParaRPr>
          </a:p>
          <a:p>
            <a:r>
              <a:rPr lang="cs-CZ" sz="2800" b="1" dirty="0" smtClean="0">
                <a:latin typeface="+mj-lt"/>
              </a:rPr>
              <a:t>Informace o integračních aktivitách dalších rezortů </a:t>
            </a:r>
            <a:r>
              <a:rPr lang="cs-CZ" sz="2800" dirty="0" smtClean="0">
                <a:latin typeface="+mj-lt"/>
              </a:rPr>
              <a:t>(např. MPSV, MŠMT, MPO, </a:t>
            </a:r>
            <a:r>
              <a:rPr lang="cs-CZ" sz="2800" dirty="0" err="1" smtClean="0">
                <a:latin typeface="+mj-lt"/>
              </a:rPr>
              <a:t>MZd</a:t>
            </a:r>
            <a:r>
              <a:rPr lang="cs-CZ" sz="2800" dirty="0" smtClean="0">
                <a:latin typeface="+mj-lt"/>
              </a:rPr>
              <a:t>)</a:t>
            </a:r>
          </a:p>
        </p:txBody>
      </p:sp>
    </p:spTree>
    <p:extLst>
      <p:ext uri="{BB962C8B-B14F-4D97-AF65-F5344CB8AC3E}">
        <p14:creationId xmlns:p14="http://schemas.microsoft.com/office/powerpoint/2010/main" val="1815562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015287" cy="914400"/>
          </a:xfrm>
        </p:spPr>
        <p:txBody>
          <a:bodyPr>
            <a:normAutofit fontScale="90000"/>
          </a:bodyPr>
          <a:lstStyle/>
          <a:p>
            <a:pPr algn="ctr"/>
            <a:r>
              <a:rPr lang="cs-CZ" sz="3600" b="1" dirty="0" smtClean="0"/>
              <a:t>Informace o trestné činnosti cizinců</a:t>
            </a:r>
            <a:endParaRPr lang="cs-CZ" sz="3600" b="1" dirty="0"/>
          </a:p>
        </p:txBody>
      </p:sp>
      <p:sp>
        <p:nvSpPr>
          <p:cNvPr id="3" name="Zástupný symbol pro text 2"/>
          <p:cNvSpPr>
            <a:spLocks noGrp="1"/>
          </p:cNvSpPr>
          <p:nvPr>
            <p:ph type="body" idx="1"/>
          </p:nvPr>
        </p:nvSpPr>
        <p:spPr>
          <a:xfrm>
            <a:off x="609600" y="1412776"/>
            <a:ext cx="7850832" cy="4896544"/>
          </a:xfrm>
        </p:spPr>
        <p:txBody>
          <a:bodyPr>
            <a:normAutofit fontScale="92500" lnSpcReduction="20000"/>
          </a:bodyPr>
          <a:lstStyle/>
          <a:p>
            <a:r>
              <a:rPr lang="cs-CZ" sz="2700" b="1" dirty="0" smtClean="0">
                <a:latin typeface="+mj-lt"/>
              </a:rPr>
              <a:t>Počty trestně stíhaných cizinců </a:t>
            </a:r>
            <a:r>
              <a:rPr lang="cs-CZ" sz="2700" dirty="0" smtClean="0">
                <a:latin typeface="+mj-lt"/>
              </a:rPr>
              <a:t>dle:</a:t>
            </a:r>
          </a:p>
          <a:p>
            <a:pPr lvl="1"/>
            <a:r>
              <a:rPr lang="cs-CZ" sz="2400" dirty="0">
                <a:latin typeface="+mj-lt"/>
              </a:rPr>
              <a:t>D</a:t>
            </a:r>
            <a:r>
              <a:rPr lang="cs-CZ" sz="2400" dirty="0" smtClean="0">
                <a:latin typeface="+mj-lt"/>
              </a:rPr>
              <a:t>ruhu kriminality</a:t>
            </a:r>
          </a:p>
          <a:p>
            <a:pPr lvl="1"/>
            <a:r>
              <a:rPr lang="cs-CZ" sz="2400" dirty="0">
                <a:latin typeface="+mj-lt"/>
              </a:rPr>
              <a:t>S</a:t>
            </a:r>
            <a:r>
              <a:rPr lang="cs-CZ" sz="2400" dirty="0" smtClean="0">
                <a:latin typeface="+mj-lt"/>
              </a:rPr>
              <a:t>tátní příslušnosti</a:t>
            </a:r>
          </a:p>
          <a:p>
            <a:pPr lvl="1"/>
            <a:r>
              <a:rPr lang="cs-CZ" sz="2400" dirty="0" smtClean="0">
                <a:latin typeface="+mj-lt"/>
              </a:rPr>
              <a:t>Krajů</a:t>
            </a:r>
            <a:endParaRPr lang="cs-CZ" sz="2700" dirty="0" smtClean="0">
              <a:latin typeface="+mj-lt"/>
            </a:endParaRPr>
          </a:p>
          <a:p>
            <a:r>
              <a:rPr lang="cs-CZ" sz="2700" b="1" dirty="0">
                <a:latin typeface="+mj-lt"/>
              </a:rPr>
              <a:t>O</a:t>
            </a:r>
            <a:r>
              <a:rPr lang="cs-CZ" sz="2700" b="1" dirty="0" smtClean="0">
                <a:latin typeface="+mj-lt"/>
              </a:rPr>
              <a:t>dsouzení cizinci v členění </a:t>
            </a:r>
            <a:r>
              <a:rPr lang="cs-CZ" sz="2700" dirty="0" smtClean="0">
                <a:latin typeface="+mj-lt"/>
              </a:rPr>
              <a:t>dle:</a:t>
            </a:r>
          </a:p>
          <a:p>
            <a:pPr lvl="1"/>
            <a:r>
              <a:rPr lang="cs-CZ" sz="2400" dirty="0" smtClean="0">
                <a:latin typeface="+mj-lt"/>
              </a:rPr>
              <a:t>Státní příslušnosti</a:t>
            </a:r>
          </a:p>
          <a:p>
            <a:pPr lvl="1"/>
            <a:r>
              <a:rPr lang="cs-CZ" sz="2400" dirty="0" smtClean="0">
                <a:latin typeface="+mj-lt"/>
              </a:rPr>
              <a:t>Krajů</a:t>
            </a:r>
            <a:endParaRPr lang="cs-CZ" sz="2700" dirty="0" smtClean="0">
              <a:latin typeface="+mj-lt"/>
            </a:endParaRPr>
          </a:p>
          <a:p>
            <a:r>
              <a:rPr lang="cs-CZ" sz="2700" b="1" dirty="0">
                <a:latin typeface="+mj-lt"/>
              </a:rPr>
              <a:t>C</a:t>
            </a:r>
            <a:r>
              <a:rPr lang="cs-CZ" sz="2700" b="1" dirty="0" smtClean="0">
                <a:latin typeface="+mj-lt"/>
              </a:rPr>
              <a:t>izinci omezeni na osobní svobodě </a:t>
            </a:r>
            <a:r>
              <a:rPr lang="cs-CZ" sz="2700" dirty="0" smtClean="0">
                <a:latin typeface="+mj-lt"/>
              </a:rPr>
              <a:t>dle:</a:t>
            </a:r>
          </a:p>
          <a:p>
            <a:pPr lvl="1"/>
            <a:r>
              <a:rPr lang="cs-CZ" sz="2400" dirty="0">
                <a:latin typeface="+mj-lt"/>
              </a:rPr>
              <a:t>T</a:t>
            </a:r>
            <a:r>
              <a:rPr lang="cs-CZ" sz="2400" dirty="0" smtClean="0">
                <a:latin typeface="+mj-lt"/>
              </a:rPr>
              <a:t>ypu omezení (obviněni, odsouzeni)</a:t>
            </a:r>
          </a:p>
          <a:p>
            <a:pPr lvl="1"/>
            <a:r>
              <a:rPr lang="cs-CZ" sz="2400" dirty="0" smtClean="0">
                <a:latin typeface="+mj-lt"/>
              </a:rPr>
              <a:t>Státní příslušnosti</a:t>
            </a:r>
            <a:endParaRPr lang="cs-CZ" sz="2700" dirty="0" smtClean="0">
              <a:latin typeface="+mj-lt"/>
            </a:endParaRPr>
          </a:p>
          <a:p>
            <a:r>
              <a:rPr lang="cs-CZ" sz="2700" b="1" dirty="0">
                <a:latin typeface="+mj-lt"/>
              </a:rPr>
              <a:t>S</a:t>
            </a:r>
            <a:r>
              <a:rPr lang="cs-CZ" sz="2700" b="1" dirty="0" smtClean="0">
                <a:latin typeface="+mj-lt"/>
              </a:rPr>
              <a:t>oudní vyhoštění </a:t>
            </a:r>
            <a:r>
              <a:rPr lang="cs-CZ" sz="2700" dirty="0" smtClean="0">
                <a:latin typeface="+mj-lt"/>
              </a:rPr>
              <a:t>(trest vyhoštění uložený soudy) dle:</a:t>
            </a:r>
          </a:p>
          <a:p>
            <a:pPr lvl="1"/>
            <a:r>
              <a:rPr lang="cs-CZ" sz="2400" dirty="0">
                <a:latin typeface="+mj-lt"/>
              </a:rPr>
              <a:t>S</a:t>
            </a:r>
            <a:r>
              <a:rPr lang="cs-CZ" sz="2400" dirty="0" smtClean="0">
                <a:latin typeface="+mj-lt"/>
              </a:rPr>
              <a:t>tátní příslušnosti</a:t>
            </a:r>
          </a:p>
          <a:p>
            <a:pPr lvl="1"/>
            <a:r>
              <a:rPr lang="cs-CZ" sz="2400" dirty="0" smtClean="0">
                <a:latin typeface="+mj-lt"/>
              </a:rPr>
              <a:t>Důvodu trestu vyhoštění</a:t>
            </a:r>
            <a:endParaRPr lang="cs-CZ" sz="2400" dirty="0">
              <a:latin typeface="+mj-lt"/>
            </a:endParaRPr>
          </a:p>
          <a:p>
            <a:endParaRPr lang="cs-CZ" dirty="0"/>
          </a:p>
        </p:txBody>
      </p:sp>
    </p:spTree>
    <p:extLst>
      <p:ext uri="{BB962C8B-B14F-4D97-AF65-F5344CB8AC3E}">
        <p14:creationId xmlns:p14="http://schemas.microsoft.com/office/powerpoint/2010/main" val="148590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76672"/>
            <a:ext cx="8015287" cy="914400"/>
          </a:xfrm>
        </p:spPr>
        <p:txBody>
          <a:bodyPr/>
          <a:lstStyle/>
          <a:p>
            <a:r>
              <a:rPr lang="cs-CZ" dirty="0" smtClean="0"/>
              <a:t>  </a:t>
            </a:r>
            <a:endParaRPr lang="en-US" dirty="0"/>
          </a:p>
        </p:txBody>
      </p:sp>
      <p:sp>
        <p:nvSpPr>
          <p:cNvPr id="3" name="Zástupný symbol pro text 2"/>
          <p:cNvSpPr>
            <a:spLocks noGrp="1"/>
          </p:cNvSpPr>
          <p:nvPr>
            <p:ph type="body" idx="1"/>
          </p:nvPr>
        </p:nvSpPr>
        <p:spPr>
          <a:xfrm>
            <a:off x="609600" y="1412776"/>
            <a:ext cx="7850832" cy="4607024"/>
          </a:xfrm>
        </p:spPr>
        <p:txBody>
          <a:bodyPr/>
          <a:lstStyle/>
          <a:p>
            <a:pPr marL="0" indent="0">
              <a:buNone/>
            </a:pPr>
            <a:endParaRPr lang="cs-CZ" dirty="0" smtClean="0"/>
          </a:p>
          <a:p>
            <a:pPr marL="0" indent="0">
              <a:buNone/>
            </a:pPr>
            <a:endParaRPr lang="cs-CZ" dirty="0"/>
          </a:p>
          <a:p>
            <a:pPr marL="0" indent="0">
              <a:buNone/>
            </a:pPr>
            <a:endParaRPr lang="cs-CZ" dirty="0" smtClean="0"/>
          </a:p>
          <a:p>
            <a:pPr marL="0" indent="0" algn="ctr">
              <a:buNone/>
            </a:pPr>
            <a:r>
              <a:rPr lang="cs-CZ" sz="4000" b="1" dirty="0" smtClean="0">
                <a:effectLst>
                  <a:outerShdw blurRad="38100" dist="38100" dir="2700000" algn="tl">
                    <a:srgbClr val="000000">
                      <a:alpha val="43137"/>
                    </a:srgbClr>
                  </a:outerShdw>
                </a:effectLst>
              </a:rPr>
              <a:t>Děkuji za pozornost</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6861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500" b="1" dirty="0" smtClean="0"/>
              <a:t>Vývoj počtu cizinců s povoleným pobytem v Jihomoravském kraji</a:t>
            </a:r>
            <a:endParaRPr lang="cs-CZ" sz="2500" b="1" dirty="0"/>
          </a:p>
        </p:txBody>
      </p:sp>
      <p:sp>
        <p:nvSpPr>
          <p:cNvPr id="3" name="Zástupný symbol pro text 2"/>
          <p:cNvSpPr>
            <a:spLocks noGrp="1"/>
          </p:cNvSpPr>
          <p:nvPr>
            <p:ph type="body" idx="1"/>
          </p:nvPr>
        </p:nvSpPr>
        <p:spPr/>
        <p:txBody>
          <a:bodyPr/>
          <a:lstStyle/>
          <a:p>
            <a:pPr marL="0" indent="0">
              <a:buNone/>
            </a:pPr>
            <a:r>
              <a:rPr lang="cs-CZ" dirty="0" smtClean="0"/>
              <a:t>  </a:t>
            </a:r>
            <a:endParaRPr lang="cs-CZ" dirty="0"/>
          </a:p>
        </p:txBody>
      </p:sp>
      <p:graphicFrame>
        <p:nvGraphicFramePr>
          <p:cNvPr id="6" name="Graf 5"/>
          <p:cNvGraphicFramePr>
            <a:graphicFrameLocks/>
          </p:cNvGraphicFramePr>
          <p:nvPr>
            <p:extLst>
              <p:ext uri="{D42A27DB-BD31-4B8C-83A1-F6EECF244321}">
                <p14:modId xmlns:p14="http://schemas.microsoft.com/office/powerpoint/2010/main" val="3638200839"/>
              </p:ext>
            </p:extLst>
          </p:nvPr>
        </p:nvGraphicFramePr>
        <p:xfrm>
          <a:off x="899592" y="1412776"/>
          <a:ext cx="7272808"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6755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500" b="1" dirty="0" smtClean="0"/>
              <a:t>Počet cizinců v jednotlivých krajích ČR</a:t>
            </a:r>
            <a:endParaRPr lang="cs-CZ" sz="2500" b="1" dirty="0"/>
          </a:p>
        </p:txBody>
      </p:sp>
      <p:sp>
        <p:nvSpPr>
          <p:cNvPr id="3" name="Zástupný symbol pro text 2"/>
          <p:cNvSpPr>
            <a:spLocks noGrp="1"/>
          </p:cNvSpPr>
          <p:nvPr>
            <p:ph type="body" idx="1"/>
          </p:nvPr>
        </p:nvSpPr>
        <p:spPr/>
        <p:txBody>
          <a:bodyPr/>
          <a:lstStyle/>
          <a:p>
            <a:pPr marL="0" indent="0">
              <a:buNone/>
            </a:pPr>
            <a:r>
              <a:rPr lang="cs-CZ" dirty="0" smtClean="0"/>
              <a:t>   </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000470346"/>
              </p:ext>
            </p:extLst>
          </p:nvPr>
        </p:nvGraphicFramePr>
        <p:xfrm>
          <a:off x="1691680" y="1268758"/>
          <a:ext cx="5472608" cy="5040568"/>
        </p:xfrm>
        <a:graphic>
          <a:graphicData uri="http://schemas.openxmlformats.org/drawingml/2006/table">
            <a:tbl>
              <a:tblPr/>
              <a:tblGrid>
                <a:gridCol w="1981776"/>
                <a:gridCol w="872708"/>
                <a:gridCol w="872708"/>
                <a:gridCol w="872708"/>
                <a:gridCol w="872708"/>
              </a:tblGrid>
              <a:tr h="296504">
                <a:tc>
                  <a:txBody>
                    <a:bodyPr/>
                    <a:lstStyle/>
                    <a:p>
                      <a:pPr algn="ctr" fontAlgn="b"/>
                      <a:r>
                        <a:rPr lang="cs-CZ" sz="1100" b="1" i="0" u="none" strike="noStrike" dirty="0">
                          <a:solidFill>
                            <a:srgbClr val="000000"/>
                          </a:solidFill>
                          <a:effectLst/>
                          <a:latin typeface="Calibri"/>
                        </a:rPr>
                        <a:t>KRAJ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100" b="1" i="0" u="none" strike="noStrike">
                          <a:solidFill>
                            <a:srgbClr val="000000"/>
                          </a:solidFill>
                          <a:effectLst/>
                          <a:latin typeface="Calibri"/>
                        </a:rPr>
                        <a:t>PP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100" b="1" i="0" u="none" strike="noStrike">
                          <a:solidFill>
                            <a:srgbClr val="000000"/>
                          </a:solidFill>
                          <a:effectLst/>
                          <a:latin typeface="Calibri"/>
                        </a:rPr>
                        <a:t>TP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100" b="1" i="0" u="none" strike="noStrike">
                          <a:solidFill>
                            <a:srgbClr val="000000"/>
                          </a:solidFill>
                          <a:effectLst/>
                          <a:latin typeface="Calibri"/>
                        </a:rPr>
                        <a:t>CELKEM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100" b="1" i="0" u="none" strike="noStrike">
                          <a:solidFill>
                            <a:srgbClr val="000000"/>
                          </a:solidFill>
                          <a:effectLst/>
                          <a:latin typeface="Calibri"/>
                        </a:rPr>
                        <a:t>% z celku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dirty="0">
                          <a:solidFill>
                            <a:srgbClr val="000000"/>
                          </a:solidFill>
                          <a:effectLst/>
                          <a:latin typeface="Calibri"/>
                        </a:rPr>
                        <a:t>Praha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101 284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101 587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202 871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36,5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Středočeský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32 299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42 831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75 130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1" i="0" u="none" strike="noStrike">
                          <a:solidFill>
                            <a:srgbClr val="FF0000"/>
                          </a:solidFill>
                          <a:effectLst/>
                          <a:latin typeface="Calibri"/>
                        </a:rPr>
                        <a:t>Jihomoravský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FF0000"/>
                          </a:solidFill>
                          <a:effectLst/>
                          <a:latin typeface="Calibri"/>
                        </a:rPr>
                        <a:t>25 357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FF0000"/>
                          </a:solidFill>
                          <a:effectLst/>
                          <a:latin typeface="Calibri"/>
                        </a:rPr>
                        <a:t>24 361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FF0000"/>
                          </a:solidFill>
                          <a:effectLst/>
                          <a:latin typeface="Calibri"/>
                        </a:rPr>
                        <a:t>49 718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1" u="none" strike="noStrike">
                          <a:solidFill>
                            <a:srgbClr val="FF0000"/>
                          </a:solidFill>
                          <a:effectLst/>
                          <a:latin typeface="Calibri"/>
                        </a:rPr>
                        <a:t>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Ústecký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17 600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19 368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36 968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dirty="0">
                          <a:solidFill>
                            <a:srgbClr val="000000"/>
                          </a:solidFill>
                          <a:effectLst/>
                          <a:latin typeface="Calibri"/>
                        </a:rPr>
                        <a:t>Plzeňský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17 028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17 210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34 238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Moravskoslezský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13 204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14 529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27 733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Liberecký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8 842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12 304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21 146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Karlovarský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7 419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13 132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20 551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Jihočeský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9 803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10 966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20 769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Pardubický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9 971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6 935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16 906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Královéhradecký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7 348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8 871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solidFill>
                            <a:srgbClr val="000000"/>
                          </a:solidFill>
                          <a:effectLst/>
                          <a:latin typeface="Calibri"/>
                        </a:rPr>
                        <a:t>16 219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Olomoucký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5 261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6 795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12 056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Vysočina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4 859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5 430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10 289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a:solidFill>
                            <a:srgbClr val="000000"/>
                          </a:solidFill>
                          <a:effectLst/>
                          <a:latin typeface="Calibri"/>
                        </a:rPr>
                        <a:t>Zlínský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4 721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5 333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10 054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0" i="0" u="none" strike="noStrike" dirty="0" smtClean="0">
                          <a:solidFill>
                            <a:srgbClr val="000000"/>
                          </a:solidFill>
                          <a:effectLst/>
                          <a:latin typeface="Calibri"/>
                        </a:rPr>
                        <a:t>neuvedeno</a:t>
                      </a:r>
                      <a:endParaRPr lang="cs-CZ"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201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solidFill>
                            <a:srgbClr val="000000"/>
                          </a:solidFill>
                          <a:effectLst/>
                          <a:latin typeface="Calibri"/>
                        </a:rPr>
                        <a:t>1 017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1" u="none" strike="noStrike">
                          <a:solidFill>
                            <a:srgbClr val="000000"/>
                          </a:solidFill>
                          <a:effectLst/>
                          <a:latin typeface="Calibri"/>
                        </a:rPr>
                        <a:t>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504">
                <a:tc>
                  <a:txBody>
                    <a:bodyPr/>
                    <a:lstStyle/>
                    <a:p>
                      <a:pPr algn="l" fontAlgn="b"/>
                      <a:r>
                        <a:rPr lang="cs-CZ" sz="1100" b="1" i="0" u="none" strike="noStrike">
                          <a:solidFill>
                            <a:srgbClr val="000000"/>
                          </a:solidFill>
                          <a:effectLst/>
                          <a:latin typeface="Calibri"/>
                        </a:rPr>
                        <a:t>CELKEM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000000"/>
                          </a:solidFill>
                          <a:effectLst/>
                          <a:latin typeface="Calibri"/>
                        </a:rPr>
                        <a:t>265 812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000000"/>
                          </a:solidFill>
                          <a:effectLst/>
                          <a:latin typeface="Calibri"/>
                        </a:rPr>
                        <a:t>289 853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0" u="none" strike="noStrike">
                          <a:solidFill>
                            <a:srgbClr val="000000"/>
                          </a:solidFill>
                          <a:effectLst/>
                          <a:latin typeface="Calibri"/>
                        </a:rPr>
                        <a:t>555 665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1" i="1" u="none" strike="noStrike" dirty="0">
                          <a:solidFill>
                            <a:srgbClr val="000000"/>
                          </a:solidFill>
                          <a:effectLst/>
                          <a:latin typeface="Calibri"/>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5350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015287" cy="914400"/>
          </a:xfrm>
        </p:spPr>
        <p:txBody>
          <a:bodyPr>
            <a:normAutofit fontScale="90000"/>
          </a:bodyPr>
          <a:lstStyle/>
          <a:p>
            <a:pPr algn="ctr"/>
            <a:r>
              <a:rPr lang="cs-CZ" sz="2800" b="1" dirty="0" smtClean="0"/>
              <a:t>Cizinci ze třetích zemí vs. cizinci ze zemí EU (09/2018)</a:t>
            </a:r>
            <a:endParaRPr lang="cs-CZ" sz="2800" b="1" dirty="0"/>
          </a:p>
        </p:txBody>
      </p:sp>
      <p:sp>
        <p:nvSpPr>
          <p:cNvPr id="3" name="Zástupný symbol pro text 2"/>
          <p:cNvSpPr>
            <a:spLocks noGrp="1"/>
          </p:cNvSpPr>
          <p:nvPr>
            <p:ph type="body" idx="1"/>
          </p:nvPr>
        </p:nvSpPr>
        <p:spPr>
          <a:xfrm>
            <a:off x="609600" y="1412776"/>
            <a:ext cx="7850832" cy="4896544"/>
          </a:xfrm>
        </p:spPr>
        <p:txBody>
          <a:bodyPr>
            <a:normAutofit fontScale="85000" lnSpcReduction="10000"/>
          </a:bodyPr>
          <a:lstStyle/>
          <a:p>
            <a:r>
              <a:rPr lang="cs-CZ" b="1" dirty="0" smtClean="0">
                <a:latin typeface="+mj-lt"/>
              </a:rPr>
              <a:t>Počet cizinců ze třetích zemí: 324 946 (58,5 %)</a:t>
            </a:r>
          </a:p>
          <a:p>
            <a:pPr lvl="1"/>
            <a:r>
              <a:rPr lang="cs-CZ" sz="2600" u="sng" dirty="0" smtClean="0">
                <a:latin typeface="+mj-lt"/>
              </a:rPr>
              <a:t>TOP 10</a:t>
            </a:r>
            <a:r>
              <a:rPr lang="cs-CZ" sz="2600" dirty="0" smtClean="0">
                <a:latin typeface="+mj-lt"/>
              </a:rPr>
              <a:t>: Ukrajina (127 530), Vietnam (60 913), Rusko (37 687), USA (8 991), Mongolsko (8 880), Čína (7 408</a:t>
            </a:r>
            <a:r>
              <a:rPr lang="cs-CZ" sz="2600" dirty="0">
                <a:latin typeface="+mj-lt"/>
              </a:rPr>
              <a:t>), </a:t>
            </a:r>
            <a:r>
              <a:rPr lang="cs-CZ" sz="2600" dirty="0" smtClean="0">
                <a:latin typeface="+mj-lt"/>
              </a:rPr>
              <a:t>Bělorusko (6 068</a:t>
            </a:r>
            <a:r>
              <a:rPr lang="cs-CZ" sz="2600" dirty="0">
                <a:latin typeface="+mj-lt"/>
              </a:rPr>
              <a:t>), </a:t>
            </a:r>
            <a:r>
              <a:rPr lang="cs-CZ" sz="2600" dirty="0" smtClean="0">
                <a:latin typeface="+mj-lt"/>
              </a:rPr>
              <a:t>Kazachstán(6 044), Moldavsko (5 763), Indie (4 178)</a:t>
            </a:r>
          </a:p>
          <a:p>
            <a:pPr lvl="1"/>
            <a:endParaRPr lang="cs-CZ" sz="2600" dirty="0" smtClean="0">
              <a:latin typeface="+mj-lt"/>
            </a:endParaRPr>
          </a:p>
          <a:p>
            <a:r>
              <a:rPr lang="cs-CZ" b="1" dirty="0" smtClean="0">
                <a:latin typeface="+mj-lt"/>
              </a:rPr>
              <a:t>Počet cizinců ze zemí EU: 230 719 (41,5 %)</a:t>
            </a:r>
          </a:p>
          <a:p>
            <a:pPr lvl="1"/>
            <a:r>
              <a:rPr lang="cs-CZ" sz="2600" u="sng" dirty="0" smtClean="0">
                <a:latin typeface="+mj-lt"/>
              </a:rPr>
              <a:t>TOP 10</a:t>
            </a:r>
            <a:r>
              <a:rPr lang="cs-CZ" sz="2600" dirty="0" smtClean="0">
                <a:latin typeface="+mj-lt"/>
              </a:rPr>
              <a:t>: Slovensko (115 790), Německo (21 225), Polsko (21 157), Bulharsko (15 236), Rumunsko (14 248), Velká Británie (6 936), Maďarsko (6 376), Itálie (5 196), Francie (4 124), Rakousko (3 644)</a:t>
            </a:r>
          </a:p>
          <a:p>
            <a:pPr lvl="1"/>
            <a:endParaRPr lang="cs-CZ" sz="2600" dirty="0" smtClean="0">
              <a:latin typeface="+mj-lt"/>
            </a:endParaRPr>
          </a:p>
          <a:p>
            <a:r>
              <a:rPr lang="cs-CZ" b="1" dirty="0">
                <a:latin typeface="+mj-lt"/>
              </a:rPr>
              <a:t>Celkem </a:t>
            </a:r>
            <a:r>
              <a:rPr lang="cs-CZ" b="1" u="sng" dirty="0" smtClean="0">
                <a:latin typeface="+mj-lt"/>
              </a:rPr>
              <a:t>555 665 </a:t>
            </a:r>
            <a:r>
              <a:rPr lang="cs-CZ" b="1" dirty="0" smtClean="0">
                <a:latin typeface="+mj-lt"/>
              </a:rPr>
              <a:t>cizinců na území ČR</a:t>
            </a:r>
            <a:endParaRPr lang="cs-CZ" b="1" dirty="0">
              <a:latin typeface="+mj-lt"/>
            </a:endParaRPr>
          </a:p>
          <a:p>
            <a:pPr lvl="1"/>
            <a:endParaRPr lang="cs-CZ" sz="2000" dirty="0">
              <a:latin typeface="+mj-lt"/>
            </a:endParaRPr>
          </a:p>
          <a:p>
            <a:pPr lvl="1"/>
            <a:endParaRPr lang="cs-CZ" sz="2000" dirty="0">
              <a:latin typeface="+mj-lt"/>
            </a:endParaRPr>
          </a:p>
        </p:txBody>
      </p:sp>
    </p:spTree>
    <p:extLst>
      <p:ext uri="{BB962C8B-B14F-4D97-AF65-F5344CB8AC3E}">
        <p14:creationId xmlns:p14="http://schemas.microsoft.com/office/powerpoint/2010/main" val="1382559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015287" cy="914400"/>
          </a:xfrm>
        </p:spPr>
        <p:txBody>
          <a:bodyPr>
            <a:normAutofit/>
          </a:bodyPr>
          <a:lstStyle/>
          <a:p>
            <a:pPr algn="ctr"/>
            <a:r>
              <a:rPr lang="cs-CZ" sz="2500" b="1" dirty="0" smtClean="0"/>
              <a:t>Jihomoravský kraj – cizinci ze třetích zemí vs. cizinci ze zemí EU</a:t>
            </a:r>
            <a:endParaRPr lang="cs-CZ" sz="2500" b="1" dirty="0"/>
          </a:p>
        </p:txBody>
      </p:sp>
      <p:sp>
        <p:nvSpPr>
          <p:cNvPr id="3" name="Zástupný symbol pro text 2"/>
          <p:cNvSpPr>
            <a:spLocks noGrp="1"/>
          </p:cNvSpPr>
          <p:nvPr>
            <p:ph type="body" idx="1"/>
          </p:nvPr>
        </p:nvSpPr>
        <p:spPr>
          <a:xfrm>
            <a:off x="609600" y="1340768"/>
            <a:ext cx="7922840" cy="4896544"/>
          </a:xfrm>
        </p:spPr>
        <p:txBody>
          <a:bodyPr>
            <a:normAutofit lnSpcReduction="10000"/>
          </a:bodyPr>
          <a:lstStyle/>
          <a:p>
            <a:r>
              <a:rPr lang="cs-CZ" sz="2400" b="1" dirty="0" smtClean="0">
                <a:latin typeface="+mj-lt"/>
              </a:rPr>
              <a:t>Počet cizinců ze třetích zemí: 28 636 (57,6 %)</a:t>
            </a:r>
          </a:p>
          <a:p>
            <a:pPr lvl="1"/>
            <a:r>
              <a:rPr lang="cs-CZ" sz="2000" u="sng" dirty="0" smtClean="0">
                <a:latin typeface="+mj-lt"/>
              </a:rPr>
              <a:t>TOP 10</a:t>
            </a:r>
            <a:r>
              <a:rPr lang="cs-CZ" sz="2000" dirty="0" smtClean="0">
                <a:latin typeface="+mj-lt"/>
              </a:rPr>
              <a:t>: Ukrajina (11 416), Vietnam (4 806), Rusko (2 405), Mongolsko (849), USA (666), Indie (596), Bělorusko (537), Kazachstán (476), Turecko (472), Moldavsko (415)</a:t>
            </a:r>
          </a:p>
          <a:p>
            <a:pPr lvl="1"/>
            <a:endParaRPr lang="cs-CZ" sz="2000" b="1" dirty="0" smtClean="0">
              <a:latin typeface="+mj-lt"/>
            </a:endParaRPr>
          </a:p>
          <a:p>
            <a:r>
              <a:rPr lang="cs-CZ" sz="2400" b="1" dirty="0" smtClean="0">
                <a:latin typeface="+mj-lt"/>
              </a:rPr>
              <a:t>Počet cizinců ze zemí EU: 21 082 (42,4 %)</a:t>
            </a:r>
          </a:p>
          <a:p>
            <a:pPr lvl="1"/>
            <a:r>
              <a:rPr lang="cs-CZ" sz="2000" u="sng" dirty="0" smtClean="0">
                <a:latin typeface="+mj-lt"/>
              </a:rPr>
              <a:t>TOP 10</a:t>
            </a:r>
            <a:r>
              <a:rPr lang="cs-CZ" sz="2000" dirty="0" smtClean="0">
                <a:latin typeface="+mj-lt"/>
              </a:rPr>
              <a:t>: Slovensko (12 728), </a:t>
            </a:r>
            <a:r>
              <a:rPr lang="cs-CZ" sz="2000" dirty="0" smtClean="0">
                <a:solidFill>
                  <a:srgbClr val="FF0000"/>
                </a:solidFill>
                <a:latin typeface="+mj-lt"/>
              </a:rPr>
              <a:t>Rumunsko</a:t>
            </a:r>
            <a:r>
              <a:rPr lang="cs-CZ" sz="2000" dirty="0" smtClean="0">
                <a:latin typeface="+mj-lt"/>
              </a:rPr>
              <a:t> (1 270), Rakousko (1 021), Bulharsko (996), Polsko (920), Německo (635), Velká Británie (566), Maďarsko (556), Itálie (508), </a:t>
            </a:r>
            <a:r>
              <a:rPr lang="cs-CZ" sz="2000" dirty="0">
                <a:solidFill>
                  <a:srgbClr val="FF0000"/>
                </a:solidFill>
                <a:latin typeface="+mj-lt"/>
              </a:rPr>
              <a:t>Ř</a:t>
            </a:r>
            <a:r>
              <a:rPr lang="cs-CZ" sz="2000" dirty="0" smtClean="0">
                <a:solidFill>
                  <a:srgbClr val="FF0000"/>
                </a:solidFill>
                <a:latin typeface="+mj-lt"/>
              </a:rPr>
              <a:t>ecko</a:t>
            </a:r>
            <a:r>
              <a:rPr lang="cs-CZ" sz="2000" dirty="0" smtClean="0">
                <a:latin typeface="+mj-lt"/>
              </a:rPr>
              <a:t> (336)</a:t>
            </a:r>
          </a:p>
          <a:p>
            <a:pPr lvl="1"/>
            <a:endParaRPr lang="cs-CZ" sz="2000" dirty="0" smtClean="0">
              <a:latin typeface="+mj-lt"/>
            </a:endParaRPr>
          </a:p>
          <a:p>
            <a:r>
              <a:rPr lang="cs-CZ" sz="2400" b="1" dirty="0" smtClean="0">
                <a:latin typeface="+mj-lt"/>
              </a:rPr>
              <a:t>Celkem </a:t>
            </a:r>
            <a:r>
              <a:rPr lang="cs-CZ" sz="2400" b="1" u="sng" dirty="0" smtClean="0">
                <a:latin typeface="+mj-lt"/>
              </a:rPr>
              <a:t>49 718</a:t>
            </a:r>
            <a:r>
              <a:rPr lang="cs-CZ" sz="2400" b="1" dirty="0" smtClean="0">
                <a:latin typeface="+mj-lt"/>
              </a:rPr>
              <a:t> cizinců na území Jihomoravského kraje (8,9 % z celkového počtu cizinců na území ČR)</a:t>
            </a:r>
            <a:endParaRPr lang="cs-CZ" sz="2400" b="1" dirty="0">
              <a:latin typeface="+mj-lt"/>
            </a:endParaRPr>
          </a:p>
        </p:txBody>
      </p:sp>
    </p:spTree>
    <p:extLst>
      <p:ext uri="{BB962C8B-B14F-4D97-AF65-F5344CB8AC3E}">
        <p14:creationId xmlns:p14="http://schemas.microsoft.com/office/powerpoint/2010/main" val="2780137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500" b="1" dirty="0" smtClean="0"/>
              <a:t>Demografické ukazatele cizinců v </a:t>
            </a:r>
            <a:r>
              <a:rPr lang="cs-CZ" sz="2500" b="1" dirty="0"/>
              <a:t>J</a:t>
            </a:r>
            <a:r>
              <a:rPr lang="cs-CZ" sz="2500" b="1" dirty="0" smtClean="0"/>
              <a:t>ihomoravském kraji</a:t>
            </a:r>
            <a:endParaRPr lang="cs-CZ" sz="2500" b="1" dirty="0"/>
          </a:p>
        </p:txBody>
      </p:sp>
      <p:sp>
        <p:nvSpPr>
          <p:cNvPr id="3" name="Zástupný symbol pro text 2"/>
          <p:cNvSpPr>
            <a:spLocks noGrp="1"/>
          </p:cNvSpPr>
          <p:nvPr>
            <p:ph type="body" idx="1"/>
          </p:nvPr>
        </p:nvSpPr>
        <p:spPr/>
        <p:txBody>
          <a:bodyPr/>
          <a:lstStyle/>
          <a:p>
            <a:r>
              <a:rPr lang="cs-CZ" sz="2400" b="1" dirty="0" smtClean="0">
                <a:latin typeface="+mj-lt"/>
              </a:rPr>
              <a:t>Pohlaví</a:t>
            </a:r>
          </a:p>
          <a:p>
            <a:pPr lvl="1"/>
            <a:r>
              <a:rPr lang="cs-CZ" sz="2000" dirty="0" smtClean="0">
                <a:latin typeface="+mj-lt"/>
              </a:rPr>
              <a:t>57 % mužů : 43 % žen – odpovídá celorepublikovému rozdělení (56,7 % : 43,3 %)</a:t>
            </a:r>
          </a:p>
          <a:p>
            <a:r>
              <a:rPr lang="cs-CZ" sz="2400" b="1" dirty="0" smtClean="0">
                <a:latin typeface="+mj-lt"/>
              </a:rPr>
              <a:t>Věková struktura</a:t>
            </a:r>
          </a:p>
          <a:p>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842012242"/>
              </p:ext>
            </p:extLst>
          </p:nvPr>
        </p:nvGraphicFramePr>
        <p:xfrm>
          <a:off x="1043608" y="3284984"/>
          <a:ext cx="6912770" cy="3276364"/>
        </p:xfrm>
        <a:graphic>
          <a:graphicData uri="http://schemas.openxmlformats.org/drawingml/2006/table">
            <a:tbl>
              <a:tblPr firstRow="1" bandRow="1">
                <a:tableStyleId>{5C22544A-7EE6-4342-B048-85BDC9FD1C3A}</a:tableStyleId>
              </a:tblPr>
              <a:tblGrid>
                <a:gridCol w="1382554"/>
                <a:gridCol w="1382554"/>
                <a:gridCol w="1382554"/>
                <a:gridCol w="1382554"/>
                <a:gridCol w="1382554"/>
              </a:tblGrid>
              <a:tr h="46805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Věk</a:t>
                      </a:r>
                    </a:p>
                    <a:p>
                      <a:pPr algn="ctr"/>
                      <a:endParaRPr lang="cs-CZ" dirty="0"/>
                    </a:p>
                  </a:txBody>
                  <a:tcPr>
                    <a:solidFill>
                      <a:schemeClr val="accent2">
                        <a:lumMod val="50000"/>
                      </a:schemeClr>
                    </a:solidFill>
                  </a:tcPr>
                </a:tc>
                <a:tc gridSpan="2">
                  <a:txBody>
                    <a:bodyPr/>
                    <a:lstStyle/>
                    <a:p>
                      <a:pPr algn="ctr"/>
                      <a:r>
                        <a:rPr lang="cs-CZ" dirty="0" smtClean="0"/>
                        <a:t>Jihomoravský</a:t>
                      </a:r>
                      <a:r>
                        <a:rPr lang="cs-CZ" baseline="0" dirty="0" smtClean="0"/>
                        <a:t> kraj</a:t>
                      </a:r>
                      <a:endParaRPr lang="cs-CZ" dirty="0"/>
                    </a:p>
                  </a:txBody>
                  <a:tcPr>
                    <a:solidFill>
                      <a:schemeClr val="accent2">
                        <a:lumMod val="50000"/>
                      </a:schemeClr>
                    </a:solidFill>
                  </a:tcPr>
                </a:tc>
                <a:tc hMerge="1">
                  <a:txBody>
                    <a:bodyPr/>
                    <a:lstStyle/>
                    <a:p>
                      <a:pPr algn="ctr"/>
                      <a:endParaRPr lang="cs-CZ" dirty="0"/>
                    </a:p>
                  </a:txBody>
                  <a:tcPr/>
                </a:tc>
                <a:tc gridSpan="2">
                  <a:txBody>
                    <a:bodyPr/>
                    <a:lstStyle/>
                    <a:p>
                      <a:pPr algn="ctr"/>
                      <a:r>
                        <a:rPr lang="cs-CZ" dirty="0" smtClean="0"/>
                        <a:t>Celá ČR</a:t>
                      </a:r>
                      <a:endParaRPr lang="cs-CZ" dirty="0"/>
                    </a:p>
                  </a:txBody>
                  <a:tcPr>
                    <a:solidFill>
                      <a:schemeClr val="accent2">
                        <a:lumMod val="50000"/>
                      </a:schemeClr>
                    </a:solidFill>
                  </a:tcPr>
                </a:tc>
                <a:tc hMerge="1">
                  <a:txBody>
                    <a:bodyPr/>
                    <a:lstStyle/>
                    <a:p>
                      <a:pPr algn="ctr"/>
                      <a:endParaRPr lang="cs-CZ" dirty="0"/>
                    </a:p>
                  </a:txBody>
                  <a:tcPr/>
                </a:tc>
              </a:tr>
              <a:tr h="468052">
                <a:tc vMerge="1">
                  <a:txBody>
                    <a:bodyPr/>
                    <a:lstStyle/>
                    <a:p>
                      <a:pPr algn="ctr"/>
                      <a:endParaRPr lang="cs-CZ" dirty="0"/>
                    </a:p>
                  </a:txBody>
                  <a:tcPr/>
                </a:tc>
                <a:tc>
                  <a:txBody>
                    <a:bodyPr/>
                    <a:lstStyle/>
                    <a:p>
                      <a:pPr algn="ctr"/>
                      <a:r>
                        <a:rPr kumimoji="0" lang="cs-CZ" b="1" kern="1200" dirty="0" smtClean="0">
                          <a:solidFill>
                            <a:schemeClr val="lt1"/>
                          </a:solidFill>
                          <a:latin typeface="+mn-lt"/>
                          <a:ea typeface="+mn-ea"/>
                          <a:cs typeface="+mn-cs"/>
                        </a:rPr>
                        <a:t>Počet</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ctr"/>
                      <a:r>
                        <a:rPr kumimoji="0" lang="cs-CZ" b="1" kern="1200" dirty="0" smtClean="0">
                          <a:solidFill>
                            <a:schemeClr val="lt1"/>
                          </a:solidFill>
                          <a:latin typeface="+mn-lt"/>
                          <a:ea typeface="+mn-ea"/>
                          <a:cs typeface="+mn-cs"/>
                        </a:rPr>
                        <a:t>%</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ctr"/>
                      <a:r>
                        <a:rPr kumimoji="0" lang="cs-CZ" b="1" kern="1200" dirty="0" smtClean="0">
                          <a:solidFill>
                            <a:schemeClr val="lt1"/>
                          </a:solidFill>
                          <a:latin typeface="+mn-lt"/>
                          <a:ea typeface="+mn-ea"/>
                          <a:cs typeface="+mn-cs"/>
                        </a:rPr>
                        <a:t>Počet</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ctr"/>
                      <a:r>
                        <a:rPr kumimoji="0" lang="cs-CZ" b="1" kern="1200" dirty="0" smtClean="0">
                          <a:solidFill>
                            <a:schemeClr val="lt1"/>
                          </a:solidFill>
                          <a:latin typeface="+mn-lt"/>
                          <a:ea typeface="+mn-ea"/>
                          <a:cs typeface="+mn-cs"/>
                        </a:rPr>
                        <a:t>%</a:t>
                      </a:r>
                      <a:endParaRPr kumimoji="0" lang="cs-CZ" b="1" kern="1200" dirty="0">
                        <a:solidFill>
                          <a:schemeClr val="lt1"/>
                        </a:solidFill>
                        <a:latin typeface="+mn-lt"/>
                        <a:ea typeface="+mn-ea"/>
                        <a:cs typeface="+mn-cs"/>
                      </a:endParaRPr>
                    </a:p>
                  </a:txBody>
                  <a:tcPr>
                    <a:solidFill>
                      <a:schemeClr val="accent2">
                        <a:lumMod val="50000"/>
                      </a:schemeClr>
                    </a:solidFill>
                  </a:tcPr>
                </a:tc>
              </a:tr>
              <a:tr h="468052">
                <a:tc>
                  <a:txBody>
                    <a:bodyPr/>
                    <a:lstStyle/>
                    <a:p>
                      <a:pPr algn="ctr"/>
                      <a:r>
                        <a:rPr lang="cs-CZ" dirty="0" smtClean="0"/>
                        <a:t>‹ 18</a:t>
                      </a:r>
                      <a:endParaRPr lang="cs-CZ" dirty="0"/>
                    </a:p>
                  </a:txBody>
                  <a:tcPr/>
                </a:tc>
                <a:tc>
                  <a:txBody>
                    <a:bodyPr/>
                    <a:lstStyle/>
                    <a:p>
                      <a:pPr algn="r"/>
                      <a:r>
                        <a:rPr lang="cs-CZ" dirty="0" smtClean="0"/>
                        <a:t>5 280</a:t>
                      </a:r>
                      <a:endParaRPr lang="cs-CZ" dirty="0"/>
                    </a:p>
                  </a:txBody>
                  <a:tcPr/>
                </a:tc>
                <a:tc>
                  <a:txBody>
                    <a:bodyPr/>
                    <a:lstStyle/>
                    <a:p>
                      <a:pPr algn="r"/>
                      <a:r>
                        <a:rPr lang="cs-CZ" i="1" dirty="0" smtClean="0"/>
                        <a:t>10,6</a:t>
                      </a:r>
                      <a:endParaRPr lang="cs-CZ" i="1" dirty="0"/>
                    </a:p>
                  </a:txBody>
                  <a:tcPr/>
                </a:tc>
                <a:tc>
                  <a:txBody>
                    <a:bodyPr/>
                    <a:lstStyle/>
                    <a:p>
                      <a:pPr algn="r"/>
                      <a:r>
                        <a:rPr lang="cs-CZ" dirty="0" smtClean="0"/>
                        <a:t>67 174</a:t>
                      </a:r>
                      <a:endParaRPr lang="cs-CZ" dirty="0"/>
                    </a:p>
                  </a:txBody>
                  <a:tcPr/>
                </a:tc>
                <a:tc>
                  <a:txBody>
                    <a:bodyPr/>
                    <a:lstStyle/>
                    <a:p>
                      <a:pPr algn="r"/>
                      <a:r>
                        <a:rPr lang="cs-CZ" i="1" dirty="0" smtClean="0"/>
                        <a:t>12,1</a:t>
                      </a:r>
                      <a:endParaRPr lang="cs-CZ" i="1" dirty="0"/>
                    </a:p>
                  </a:txBody>
                  <a:tcPr/>
                </a:tc>
              </a:tr>
              <a:tr h="468052">
                <a:tc>
                  <a:txBody>
                    <a:bodyPr/>
                    <a:lstStyle/>
                    <a:p>
                      <a:pPr algn="ctr"/>
                      <a:r>
                        <a:rPr lang="cs-CZ" dirty="0" smtClean="0"/>
                        <a:t>18-34</a:t>
                      </a:r>
                      <a:endParaRPr lang="cs-CZ" dirty="0"/>
                    </a:p>
                  </a:txBody>
                  <a:tcPr/>
                </a:tc>
                <a:tc>
                  <a:txBody>
                    <a:bodyPr/>
                    <a:lstStyle/>
                    <a:p>
                      <a:pPr algn="r"/>
                      <a:r>
                        <a:rPr lang="cs-CZ" dirty="0" smtClean="0"/>
                        <a:t>18 075</a:t>
                      </a:r>
                      <a:endParaRPr lang="cs-CZ" dirty="0"/>
                    </a:p>
                  </a:txBody>
                  <a:tcPr/>
                </a:tc>
                <a:tc>
                  <a:txBody>
                    <a:bodyPr/>
                    <a:lstStyle/>
                    <a:p>
                      <a:pPr algn="r"/>
                      <a:r>
                        <a:rPr lang="cs-CZ" i="1" dirty="0" smtClean="0"/>
                        <a:t>36,4</a:t>
                      </a:r>
                      <a:endParaRPr lang="cs-CZ" i="1" dirty="0"/>
                    </a:p>
                  </a:txBody>
                  <a:tcPr/>
                </a:tc>
                <a:tc>
                  <a:txBody>
                    <a:bodyPr/>
                    <a:lstStyle/>
                    <a:p>
                      <a:pPr algn="r"/>
                      <a:r>
                        <a:rPr lang="cs-CZ" dirty="0" smtClean="0"/>
                        <a:t>168 398</a:t>
                      </a:r>
                      <a:endParaRPr lang="cs-CZ" dirty="0"/>
                    </a:p>
                  </a:txBody>
                  <a:tcPr/>
                </a:tc>
                <a:tc>
                  <a:txBody>
                    <a:bodyPr/>
                    <a:lstStyle/>
                    <a:p>
                      <a:pPr algn="r"/>
                      <a:r>
                        <a:rPr lang="cs-CZ" i="1" dirty="0" smtClean="0"/>
                        <a:t>30,3</a:t>
                      </a:r>
                      <a:endParaRPr lang="cs-CZ" i="1" dirty="0"/>
                    </a:p>
                  </a:txBody>
                  <a:tcPr/>
                </a:tc>
              </a:tr>
              <a:tr h="468052">
                <a:tc>
                  <a:txBody>
                    <a:bodyPr/>
                    <a:lstStyle/>
                    <a:p>
                      <a:pPr algn="ctr"/>
                      <a:r>
                        <a:rPr lang="cs-CZ" dirty="0" smtClean="0"/>
                        <a:t>35-64</a:t>
                      </a:r>
                      <a:endParaRPr lang="cs-CZ" dirty="0"/>
                    </a:p>
                  </a:txBody>
                  <a:tcPr/>
                </a:tc>
                <a:tc>
                  <a:txBody>
                    <a:bodyPr/>
                    <a:lstStyle/>
                    <a:p>
                      <a:pPr algn="r"/>
                      <a:r>
                        <a:rPr lang="cs-CZ" dirty="0" smtClean="0"/>
                        <a:t>22 439</a:t>
                      </a:r>
                      <a:endParaRPr lang="cs-CZ" dirty="0"/>
                    </a:p>
                  </a:txBody>
                  <a:tcPr/>
                </a:tc>
                <a:tc>
                  <a:txBody>
                    <a:bodyPr/>
                    <a:lstStyle/>
                    <a:p>
                      <a:pPr algn="r"/>
                      <a:r>
                        <a:rPr lang="cs-CZ" i="1" dirty="0" smtClean="0"/>
                        <a:t>45,1</a:t>
                      </a:r>
                      <a:endParaRPr lang="cs-CZ" i="1" dirty="0"/>
                    </a:p>
                  </a:txBody>
                  <a:tcPr/>
                </a:tc>
                <a:tc>
                  <a:txBody>
                    <a:bodyPr/>
                    <a:lstStyle/>
                    <a:p>
                      <a:pPr algn="r"/>
                      <a:r>
                        <a:rPr lang="cs-CZ" dirty="0" smtClean="0"/>
                        <a:t>289 272</a:t>
                      </a:r>
                      <a:endParaRPr lang="cs-CZ" dirty="0"/>
                    </a:p>
                  </a:txBody>
                  <a:tcPr/>
                </a:tc>
                <a:tc>
                  <a:txBody>
                    <a:bodyPr/>
                    <a:lstStyle/>
                    <a:p>
                      <a:pPr algn="r"/>
                      <a:r>
                        <a:rPr lang="cs-CZ" i="1" dirty="0" smtClean="0"/>
                        <a:t>52,1</a:t>
                      </a:r>
                      <a:endParaRPr lang="cs-CZ" i="1" dirty="0"/>
                    </a:p>
                  </a:txBody>
                  <a:tcPr/>
                </a:tc>
              </a:tr>
              <a:tr h="468052">
                <a:tc>
                  <a:txBody>
                    <a:bodyPr/>
                    <a:lstStyle/>
                    <a:p>
                      <a:pPr algn="ctr"/>
                      <a:r>
                        <a:rPr lang="cs-CZ" dirty="0" smtClean="0"/>
                        <a:t>65 ›</a:t>
                      </a:r>
                      <a:endParaRPr lang="cs-CZ" dirty="0"/>
                    </a:p>
                  </a:txBody>
                  <a:tcPr/>
                </a:tc>
                <a:tc>
                  <a:txBody>
                    <a:bodyPr/>
                    <a:lstStyle/>
                    <a:p>
                      <a:pPr algn="r"/>
                      <a:r>
                        <a:rPr lang="cs-CZ" dirty="0" smtClean="0"/>
                        <a:t>3 924</a:t>
                      </a:r>
                      <a:endParaRPr lang="cs-CZ" dirty="0"/>
                    </a:p>
                  </a:txBody>
                  <a:tcPr/>
                </a:tc>
                <a:tc>
                  <a:txBody>
                    <a:bodyPr/>
                    <a:lstStyle/>
                    <a:p>
                      <a:pPr algn="r"/>
                      <a:r>
                        <a:rPr lang="cs-CZ" i="1" dirty="0" smtClean="0"/>
                        <a:t>7,9</a:t>
                      </a:r>
                      <a:endParaRPr lang="cs-CZ" i="1" dirty="0"/>
                    </a:p>
                  </a:txBody>
                  <a:tcPr/>
                </a:tc>
                <a:tc>
                  <a:txBody>
                    <a:bodyPr/>
                    <a:lstStyle/>
                    <a:p>
                      <a:pPr algn="r"/>
                      <a:r>
                        <a:rPr lang="cs-CZ" dirty="0" smtClean="0"/>
                        <a:t>30 821</a:t>
                      </a:r>
                      <a:endParaRPr lang="cs-CZ" dirty="0"/>
                    </a:p>
                  </a:txBody>
                  <a:tcPr/>
                </a:tc>
                <a:tc>
                  <a:txBody>
                    <a:bodyPr/>
                    <a:lstStyle/>
                    <a:p>
                      <a:pPr algn="r"/>
                      <a:r>
                        <a:rPr lang="cs-CZ" i="1" dirty="0" smtClean="0"/>
                        <a:t>5,5</a:t>
                      </a:r>
                      <a:endParaRPr lang="cs-CZ" i="1" dirty="0"/>
                    </a:p>
                  </a:txBody>
                  <a:tcPr/>
                </a:tc>
              </a:tr>
              <a:tr h="468052">
                <a:tc>
                  <a:txBody>
                    <a:bodyPr/>
                    <a:lstStyle/>
                    <a:p>
                      <a:pPr algn="ctr"/>
                      <a:r>
                        <a:rPr kumimoji="0" lang="cs-CZ" b="1" kern="1200" dirty="0" smtClean="0">
                          <a:solidFill>
                            <a:schemeClr val="lt1"/>
                          </a:solidFill>
                          <a:latin typeface="+mn-lt"/>
                          <a:ea typeface="+mn-ea"/>
                          <a:cs typeface="+mn-cs"/>
                        </a:rPr>
                        <a:t>CELKEM</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r"/>
                      <a:r>
                        <a:rPr kumimoji="0" lang="cs-CZ" b="1" kern="1200" dirty="0" smtClean="0">
                          <a:solidFill>
                            <a:schemeClr val="lt1"/>
                          </a:solidFill>
                          <a:latin typeface="+mn-lt"/>
                          <a:ea typeface="+mn-ea"/>
                          <a:cs typeface="+mn-cs"/>
                        </a:rPr>
                        <a:t>49 718</a:t>
                      </a:r>
                    </a:p>
                  </a:txBody>
                  <a:tcPr>
                    <a:solidFill>
                      <a:schemeClr val="accent2">
                        <a:lumMod val="50000"/>
                      </a:schemeClr>
                    </a:solidFill>
                  </a:tcPr>
                </a:tc>
                <a:tc>
                  <a:txBody>
                    <a:bodyPr/>
                    <a:lstStyle/>
                    <a:p>
                      <a:pPr algn="r"/>
                      <a:r>
                        <a:rPr kumimoji="0" lang="cs-CZ" b="1" kern="1200" dirty="0" smtClean="0">
                          <a:solidFill>
                            <a:schemeClr val="lt1"/>
                          </a:solidFill>
                          <a:latin typeface="+mn-lt"/>
                          <a:ea typeface="+mn-ea"/>
                          <a:cs typeface="+mn-cs"/>
                        </a:rPr>
                        <a:t>100,0</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r"/>
                      <a:r>
                        <a:rPr kumimoji="0" lang="cs-CZ" b="1" kern="1200" dirty="0" smtClean="0">
                          <a:solidFill>
                            <a:schemeClr val="lt1"/>
                          </a:solidFill>
                          <a:latin typeface="+mn-lt"/>
                          <a:ea typeface="+mn-ea"/>
                          <a:cs typeface="+mn-cs"/>
                        </a:rPr>
                        <a:t>555 665</a:t>
                      </a:r>
                      <a:endParaRPr kumimoji="0" lang="cs-CZ" b="1" kern="1200" dirty="0">
                        <a:solidFill>
                          <a:schemeClr val="lt1"/>
                        </a:solidFill>
                        <a:latin typeface="+mn-lt"/>
                        <a:ea typeface="+mn-ea"/>
                        <a:cs typeface="+mn-cs"/>
                      </a:endParaRPr>
                    </a:p>
                  </a:txBody>
                  <a:tcPr>
                    <a:solidFill>
                      <a:schemeClr val="accent2">
                        <a:lumMod val="50000"/>
                      </a:schemeClr>
                    </a:solidFill>
                  </a:tcPr>
                </a:tc>
                <a:tc>
                  <a:txBody>
                    <a:bodyPr/>
                    <a:lstStyle/>
                    <a:p>
                      <a:pPr algn="r"/>
                      <a:r>
                        <a:rPr kumimoji="0" lang="cs-CZ" b="1" kern="1200" dirty="0" smtClean="0">
                          <a:solidFill>
                            <a:schemeClr val="lt1"/>
                          </a:solidFill>
                          <a:latin typeface="+mn-lt"/>
                          <a:ea typeface="+mn-ea"/>
                          <a:cs typeface="+mn-cs"/>
                        </a:rPr>
                        <a:t>100,0</a:t>
                      </a:r>
                      <a:endParaRPr kumimoji="0" lang="cs-CZ" b="1" kern="1200" dirty="0">
                        <a:solidFill>
                          <a:schemeClr val="lt1"/>
                        </a:solidFill>
                        <a:latin typeface="+mn-lt"/>
                        <a:ea typeface="+mn-ea"/>
                        <a:cs typeface="+mn-cs"/>
                      </a:endParaRPr>
                    </a:p>
                  </a:txBody>
                  <a:tcPr>
                    <a:solidFill>
                      <a:schemeClr val="accent2">
                        <a:lumMod val="50000"/>
                      </a:schemeClr>
                    </a:solidFill>
                  </a:tcPr>
                </a:tc>
              </a:tr>
            </a:tbl>
          </a:graphicData>
        </a:graphic>
      </p:graphicFrame>
    </p:spTree>
    <p:extLst>
      <p:ext uri="{BB962C8B-B14F-4D97-AF65-F5344CB8AC3E}">
        <p14:creationId xmlns:p14="http://schemas.microsoft.com/office/powerpoint/2010/main" val="3932149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015287" cy="914400"/>
          </a:xfrm>
        </p:spPr>
        <p:txBody>
          <a:bodyPr>
            <a:normAutofit fontScale="90000"/>
          </a:bodyPr>
          <a:lstStyle/>
          <a:p>
            <a:pPr algn="ctr"/>
            <a:r>
              <a:rPr lang="cs-CZ" sz="2800" b="1" dirty="0" smtClean="0"/>
              <a:t>Cizinci s povolených pobytem na území ČR dle typu pobytu (09/2018)</a:t>
            </a:r>
            <a:endParaRPr lang="cs-CZ" sz="2800" b="1" dirty="0"/>
          </a:p>
        </p:txBody>
      </p:sp>
      <p:sp>
        <p:nvSpPr>
          <p:cNvPr id="3" name="Zástupný symbol pro text 2"/>
          <p:cNvSpPr>
            <a:spLocks noGrp="1"/>
          </p:cNvSpPr>
          <p:nvPr>
            <p:ph type="body" idx="1"/>
          </p:nvPr>
        </p:nvSpPr>
        <p:spPr>
          <a:xfrm>
            <a:off x="609600" y="1412776"/>
            <a:ext cx="7922840" cy="4824536"/>
          </a:xfrm>
        </p:spPr>
        <p:txBody>
          <a:bodyPr/>
          <a:lstStyle/>
          <a:p>
            <a:r>
              <a:rPr lang="cs-CZ" sz="2400" b="1" dirty="0" smtClean="0">
                <a:latin typeface="+mj-lt"/>
              </a:rPr>
              <a:t>Přechodný pobyt (265 812, tj.47,8 %)</a:t>
            </a:r>
          </a:p>
          <a:p>
            <a:pPr lvl="2"/>
            <a:r>
              <a:rPr lang="cs-CZ" sz="2000" dirty="0" smtClean="0">
                <a:latin typeface="+mj-lt"/>
              </a:rPr>
              <a:t>46,1 % zaměstnání</a:t>
            </a:r>
          </a:p>
          <a:p>
            <a:pPr lvl="2"/>
            <a:r>
              <a:rPr lang="cs-CZ" sz="2000" dirty="0" smtClean="0">
                <a:latin typeface="+mj-lt"/>
              </a:rPr>
              <a:t>17,4 % sloučení rodiny</a:t>
            </a:r>
          </a:p>
          <a:p>
            <a:pPr lvl="2"/>
            <a:r>
              <a:rPr lang="cs-CZ" sz="2000" dirty="0" smtClean="0">
                <a:latin typeface="+mj-lt"/>
              </a:rPr>
              <a:t>9,1 % studium</a:t>
            </a:r>
          </a:p>
          <a:p>
            <a:pPr lvl="2"/>
            <a:r>
              <a:rPr lang="cs-CZ" sz="2000" dirty="0" smtClean="0">
                <a:latin typeface="+mj-lt"/>
              </a:rPr>
              <a:t>6,5 % podnikání OSVČ </a:t>
            </a:r>
          </a:p>
          <a:p>
            <a:pPr lvl="2"/>
            <a:r>
              <a:rPr lang="cs-CZ" sz="2000" dirty="0" smtClean="0">
                <a:latin typeface="+mj-lt"/>
              </a:rPr>
              <a:t>1,3 % podnikání v PO</a:t>
            </a:r>
          </a:p>
          <a:p>
            <a:pPr lvl="2"/>
            <a:r>
              <a:rPr lang="cs-CZ" sz="2000" dirty="0" smtClean="0">
                <a:latin typeface="+mj-lt"/>
              </a:rPr>
              <a:t>19,6 % ostatní</a:t>
            </a:r>
          </a:p>
          <a:p>
            <a:pPr marL="594360" lvl="2" indent="0">
              <a:buNone/>
            </a:pPr>
            <a:endParaRPr lang="cs-CZ" sz="2000" dirty="0" smtClean="0">
              <a:latin typeface="+mj-lt"/>
            </a:endParaRPr>
          </a:p>
          <a:p>
            <a:r>
              <a:rPr lang="cs-CZ" b="1" dirty="0" smtClean="0">
                <a:latin typeface="+mj-lt"/>
              </a:rPr>
              <a:t>Trvalý pobyt (289 853, tj. 52,2 %)</a:t>
            </a:r>
          </a:p>
          <a:p>
            <a:pPr lvl="1"/>
            <a:r>
              <a:rPr lang="cs-CZ" sz="2000" dirty="0" smtClean="0">
                <a:latin typeface="+mj-lt"/>
              </a:rPr>
              <a:t>Většina na základě nepřetržitého pobytu</a:t>
            </a:r>
          </a:p>
          <a:p>
            <a:pPr lvl="1"/>
            <a:r>
              <a:rPr lang="cs-CZ" sz="2000" dirty="0" smtClean="0">
                <a:latin typeface="+mj-lt"/>
              </a:rPr>
              <a:t>Zbytek dítě narozené na území, nezletilé/nezaopatřené dítě nebo ostatní (humanitární důvody, zájem ČR) </a:t>
            </a:r>
            <a:endParaRPr lang="cs-CZ" sz="2000" dirty="0">
              <a:latin typeface="+mj-lt"/>
            </a:endParaRPr>
          </a:p>
        </p:txBody>
      </p:sp>
    </p:spTree>
    <p:extLst>
      <p:ext uri="{BB962C8B-B14F-4D97-AF65-F5344CB8AC3E}">
        <p14:creationId xmlns:p14="http://schemas.microsoft.com/office/powerpoint/2010/main" val="1035777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015287" cy="914400"/>
          </a:xfrm>
        </p:spPr>
        <p:txBody>
          <a:bodyPr>
            <a:normAutofit fontScale="90000"/>
          </a:bodyPr>
          <a:lstStyle/>
          <a:p>
            <a:pPr algn="ctr"/>
            <a:r>
              <a:rPr lang="cs-CZ" sz="2800" b="1" dirty="0" smtClean="0"/>
              <a:t>Cizinci s povolených pobytem v Jihomoravském kraji dle typu pobytu (09/2018)</a:t>
            </a:r>
            <a:endParaRPr lang="cs-CZ" sz="2800" b="1" dirty="0"/>
          </a:p>
        </p:txBody>
      </p:sp>
      <p:sp>
        <p:nvSpPr>
          <p:cNvPr id="3" name="Zástupný symbol pro text 2"/>
          <p:cNvSpPr>
            <a:spLocks noGrp="1"/>
          </p:cNvSpPr>
          <p:nvPr>
            <p:ph type="body" idx="1"/>
          </p:nvPr>
        </p:nvSpPr>
        <p:spPr>
          <a:xfrm>
            <a:off x="609600" y="1412776"/>
            <a:ext cx="7922840" cy="4824536"/>
          </a:xfrm>
        </p:spPr>
        <p:txBody>
          <a:bodyPr/>
          <a:lstStyle/>
          <a:p>
            <a:r>
              <a:rPr lang="cs-CZ" sz="2400" b="1" dirty="0" smtClean="0">
                <a:latin typeface="+mj-lt"/>
              </a:rPr>
              <a:t>Přechodný pobyt (25 357, tj. 51 %)</a:t>
            </a:r>
          </a:p>
          <a:p>
            <a:pPr lvl="2"/>
            <a:r>
              <a:rPr lang="cs-CZ" sz="2000" dirty="0" smtClean="0">
                <a:latin typeface="+mj-lt"/>
              </a:rPr>
              <a:t>43,5 % zaměstnání</a:t>
            </a:r>
          </a:p>
          <a:p>
            <a:pPr lvl="2"/>
            <a:r>
              <a:rPr lang="cs-CZ" dirty="0">
                <a:solidFill>
                  <a:srgbClr val="FF0000"/>
                </a:solidFill>
                <a:latin typeface="+mj-lt"/>
              </a:rPr>
              <a:t>17,3 % studium</a:t>
            </a:r>
          </a:p>
          <a:p>
            <a:pPr lvl="2"/>
            <a:r>
              <a:rPr lang="cs-CZ" sz="2000" dirty="0" smtClean="0">
                <a:latin typeface="+mj-lt"/>
              </a:rPr>
              <a:t>15,7 % sloučení rodiny</a:t>
            </a:r>
          </a:p>
          <a:p>
            <a:pPr lvl="2"/>
            <a:r>
              <a:rPr lang="cs-CZ" dirty="0" smtClean="0">
                <a:latin typeface="+mj-lt"/>
              </a:rPr>
              <a:t>4,1</a:t>
            </a:r>
            <a:r>
              <a:rPr lang="cs-CZ" sz="2000" dirty="0" smtClean="0">
                <a:latin typeface="+mj-lt"/>
              </a:rPr>
              <a:t> % podnikání OSVČ </a:t>
            </a:r>
          </a:p>
          <a:p>
            <a:pPr lvl="2"/>
            <a:r>
              <a:rPr lang="cs-CZ" sz="2000" dirty="0" smtClean="0">
                <a:latin typeface="+mj-lt"/>
              </a:rPr>
              <a:t>0,6 % podnikání v PO</a:t>
            </a:r>
          </a:p>
          <a:p>
            <a:pPr lvl="2"/>
            <a:r>
              <a:rPr lang="cs-CZ" sz="2000" dirty="0" smtClean="0">
                <a:latin typeface="+mj-lt"/>
              </a:rPr>
              <a:t>18,8 % ostatní</a:t>
            </a:r>
          </a:p>
          <a:p>
            <a:pPr marL="594360" lvl="2" indent="0">
              <a:buNone/>
            </a:pPr>
            <a:endParaRPr lang="cs-CZ" sz="2000" dirty="0" smtClean="0">
              <a:latin typeface="+mj-lt"/>
            </a:endParaRPr>
          </a:p>
          <a:p>
            <a:r>
              <a:rPr lang="cs-CZ" b="1" dirty="0" smtClean="0">
                <a:latin typeface="+mj-lt"/>
              </a:rPr>
              <a:t>Trvalý pobyt (24 361, tj. 49 %)</a:t>
            </a:r>
          </a:p>
          <a:p>
            <a:pPr lvl="1"/>
            <a:r>
              <a:rPr lang="cs-CZ" sz="2000" dirty="0" smtClean="0">
                <a:latin typeface="+mj-lt"/>
              </a:rPr>
              <a:t>Většina na základě nepřetržitého pobytu</a:t>
            </a:r>
          </a:p>
          <a:p>
            <a:pPr lvl="1"/>
            <a:r>
              <a:rPr lang="cs-CZ" sz="2000" dirty="0" smtClean="0">
                <a:latin typeface="+mj-lt"/>
              </a:rPr>
              <a:t>Zbytek dítě narozené na území, nezletilé/nezaopatřené dítě nebo ostatní (humanitární důvody, zájem ČR) </a:t>
            </a:r>
            <a:endParaRPr lang="cs-CZ" sz="2000" dirty="0">
              <a:latin typeface="+mj-lt"/>
            </a:endParaRPr>
          </a:p>
        </p:txBody>
      </p:sp>
    </p:spTree>
    <p:extLst>
      <p:ext uri="{BB962C8B-B14F-4D97-AF65-F5344CB8AC3E}">
        <p14:creationId xmlns:p14="http://schemas.microsoft.com/office/powerpoint/2010/main" val="39692914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4075</TotalTime>
  <Words>1444</Words>
  <Application>Microsoft Office PowerPoint</Application>
  <PresentationFormat>Předvádění na obrazovce (4:3)</PresentationFormat>
  <Paragraphs>319</Paragraphs>
  <Slides>22</Slides>
  <Notes>18</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Původ</vt:lpstr>
      <vt:lpstr>Ministerstvo vnitra ČR Statistická data v oblasti migrace</vt:lpstr>
      <vt:lpstr> Vývoj počtu cizinců s povoleným pobytem v ČR </vt:lpstr>
      <vt:lpstr>Vývoj počtu cizinců s povoleným pobytem v Jihomoravském kraji</vt:lpstr>
      <vt:lpstr>Počet cizinců v jednotlivých krajích ČR</vt:lpstr>
      <vt:lpstr>Cizinci ze třetích zemí vs. cizinci ze zemí EU (09/2018)</vt:lpstr>
      <vt:lpstr>Jihomoravský kraj – cizinci ze třetích zemí vs. cizinci ze zemí EU</vt:lpstr>
      <vt:lpstr>Demografické ukazatele cizinců v Jihomoravském kraji</vt:lpstr>
      <vt:lpstr>Cizinci s povolených pobytem na území ČR dle typu pobytu (09/2018)</vt:lpstr>
      <vt:lpstr>Cizinci s povolených pobytem v Jihomoravském kraji dle typu pobytu (09/2018)</vt:lpstr>
      <vt:lpstr>Nelegální migrace v ČR a v JM kraji v roce 2018 (k 30.9.)</vt:lpstr>
      <vt:lpstr>Počty žadatelů o mezinárodní ochranu v ČR</vt:lpstr>
      <vt:lpstr>Statistiky a informace o cizincích</vt:lpstr>
      <vt:lpstr>Pravidelně na webu MV</vt:lpstr>
      <vt:lpstr>Zpráva o situaci v oblasti migrace a integrace cizinců na území ČR</vt:lpstr>
      <vt:lpstr>Zpráva o migraci - sledované kategorie</vt:lpstr>
      <vt:lpstr>Informace z oblasti legální migrace na vstupu do ČR</vt:lpstr>
      <vt:lpstr>Informace z oblasti legální migrace na území ČR</vt:lpstr>
      <vt:lpstr>Informace o legálních aktivitách cizinců na území ČR</vt:lpstr>
      <vt:lpstr>Informace z oblasti nelegální migrace</vt:lpstr>
      <vt:lpstr>Integrační aktivity</vt:lpstr>
      <vt:lpstr>Informace o trestné činnosti cizinců</vt:lpstr>
      <vt:lpstr>  </vt:lpstr>
    </vt:vector>
  </TitlesOfParts>
  <Company>MV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 CENTRE  for Border Protection and Migration</dc:title>
  <dc:creator>MVCR</dc:creator>
  <cp:lastModifiedBy>MVCR</cp:lastModifiedBy>
  <cp:revision>192</cp:revision>
  <cp:lastPrinted>2018-10-25T07:08:12Z</cp:lastPrinted>
  <dcterms:created xsi:type="dcterms:W3CDTF">2016-02-02T08:22:05Z</dcterms:created>
  <dcterms:modified xsi:type="dcterms:W3CDTF">2018-10-29T11:22:50Z</dcterms:modified>
</cp:coreProperties>
</file>