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17"/>
  </p:notesMasterIdLst>
  <p:handoutMasterIdLst>
    <p:handoutMasterId r:id="rId18"/>
  </p:handoutMasterIdLst>
  <p:sldIdLst>
    <p:sldId id="444" r:id="rId2"/>
    <p:sldId id="445" r:id="rId3"/>
    <p:sldId id="465" r:id="rId4"/>
    <p:sldId id="457" r:id="rId5"/>
    <p:sldId id="453" r:id="rId6"/>
    <p:sldId id="461" r:id="rId7"/>
    <p:sldId id="459" r:id="rId8"/>
    <p:sldId id="450" r:id="rId9"/>
    <p:sldId id="456" r:id="rId10"/>
    <p:sldId id="458" r:id="rId11"/>
    <p:sldId id="455" r:id="rId12"/>
    <p:sldId id="449" r:id="rId13"/>
    <p:sldId id="464" r:id="rId14"/>
    <p:sldId id="462" r:id="rId15"/>
    <p:sldId id="443" r:id="rId16"/>
  </p:sldIdLst>
  <p:sldSz cx="9144000" cy="6858000" type="screen4x3"/>
  <p:notesSz cx="6784975" cy="9906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96"/>
    <a:srgbClr val="A50021"/>
    <a:srgbClr val="990000"/>
    <a:srgbClr val="0033CC"/>
    <a:srgbClr val="95B9E6"/>
    <a:srgbClr val="000000"/>
    <a:srgbClr val="D0E0F4"/>
    <a:srgbClr val="CC0000"/>
    <a:srgbClr val="FFFFFF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39" autoAdjust="0"/>
    <p:restoredTop sz="94662" autoAdjust="0"/>
  </p:normalViewPr>
  <p:slideViewPr>
    <p:cSldViewPr>
      <p:cViewPr>
        <p:scale>
          <a:sx n="100" d="100"/>
          <a:sy n="100" d="100"/>
        </p:scale>
        <p:origin x="-1944" y="-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10.190.34.24\Analyza_TP\Vystupy\PREZENTACE\Iva%202018_08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190.34.24\Analyza_TP\Data\Okresy\ZZ2a\ZZ2a_JMK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6114499222601401"/>
          <c:y val="0.26003073135040589"/>
          <c:w val="0.50335104589524182"/>
          <c:h val="0.59242141482160116"/>
        </c:manualLayout>
      </c:layout>
      <c:pieChart>
        <c:varyColors val="1"/>
        <c:ser>
          <c:idx val="0"/>
          <c:order val="0"/>
          <c:spPr>
            <a:ln>
              <a:solidFill>
                <a:sysClr val="windowText" lastClr="000000"/>
              </a:solidFill>
            </a:ln>
          </c:spPr>
          <c:dLbls>
            <c:dLbl>
              <c:idx val="0"/>
              <c:layout>
                <c:manualLayout>
                  <c:x val="0.14812696586586016"/>
                  <c:y val="3.624186648561107E-2"/>
                </c:manualLayout>
              </c:layout>
              <c:tx>
                <c:rich>
                  <a:bodyPr/>
                  <a:lstStyle/>
                  <a:p>
                    <a:r>
                      <a:rPr lang="en-US" sz="1500" dirty="0" err="1"/>
                      <a:t>Povolení</a:t>
                    </a:r>
                    <a:r>
                      <a:rPr lang="en-US" sz="1500" dirty="0"/>
                      <a:t> (</a:t>
                    </a:r>
                    <a:r>
                      <a:rPr lang="en-US" sz="1500" dirty="0" err="1"/>
                      <a:t>Zaměstnanecké</a:t>
                    </a:r>
                    <a:r>
                      <a:rPr lang="en-US" sz="1500" dirty="0"/>
                      <a:t> </a:t>
                    </a:r>
                    <a:r>
                      <a:rPr lang="en-US" sz="1500" dirty="0" err="1" smtClean="0"/>
                      <a:t>karty</a:t>
                    </a:r>
                    <a:r>
                      <a:rPr lang="en-US" sz="1500" dirty="0"/>
                      <a:t>, </a:t>
                    </a:r>
                    <a:r>
                      <a:rPr lang="en-US" sz="1500" dirty="0" err="1"/>
                      <a:t>Modré</a:t>
                    </a:r>
                    <a:r>
                      <a:rPr lang="en-US" sz="1500" dirty="0"/>
                      <a:t> a </a:t>
                    </a:r>
                    <a:r>
                      <a:rPr lang="en-US" sz="1500" dirty="0" err="1"/>
                      <a:t>Zelené</a:t>
                    </a:r>
                    <a:r>
                      <a:rPr lang="en-US" sz="1500" dirty="0"/>
                      <a:t> </a:t>
                    </a:r>
                    <a:r>
                      <a:rPr lang="en-US" sz="1500" dirty="0" err="1"/>
                      <a:t>karty</a:t>
                    </a:r>
                    <a:r>
                      <a:rPr lang="en-US" sz="1500" dirty="0"/>
                      <a:t>, </a:t>
                    </a:r>
                    <a:r>
                      <a:rPr lang="en-US" sz="1500" dirty="0" err="1"/>
                      <a:t>Pracovní</a:t>
                    </a:r>
                    <a:r>
                      <a:rPr lang="en-US" sz="1500" dirty="0"/>
                      <a:t> </a:t>
                    </a:r>
                    <a:r>
                      <a:rPr lang="en-US" sz="1500" dirty="0" err="1"/>
                      <a:t>povolení</a:t>
                    </a:r>
                    <a:r>
                      <a:rPr lang="en-US" sz="1500" dirty="0"/>
                      <a:t>)
12%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5448012113340673"/>
                  <c:y val="-5.57289821694454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7.6318021461623003E-2"/>
                  <c:y val="0.3153248068819167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0.18572824288828496"/>
                  <c:y val="7.118090171649260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500" b="1">
                    <a:latin typeface="+mn-lt"/>
                  </a:defRPr>
                </a:pPr>
                <a:endParaRPr lang="cs-CZ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'[Iva 2018_08.xlsx]2018'!$B$112:$B$116</c:f>
              <c:strCache>
                <c:ptCount val="4"/>
                <c:pt idx="0">
                  <c:v>Povolení (Zaměstnanecké karty, Modré a Zelené karty, Pracovní povolení)</c:v>
                </c:pt>
                <c:pt idx="1">
                  <c:v>Informace - občané EU/EHP a Švýcarska</c:v>
                </c:pt>
                <c:pt idx="2">
                  <c:v>Informace - cizinci z třetích zemí, kteří nepotřebují povolení</c:v>
                </c:pt>
                <c:pt idx="3">
                  <c:v>Cizinci - podnikatelé registrovaní živnostenskými úřady</c:v>
                </c:pt>
              </c:strCache>
            </c:strRef>
          </c:cat>
          <c:val>
            <c:numRef>
              <c:f>'[Iva 2018_08.xlsx]2018'!$C$112:$C$116</c:f>
              <c:numCache>
                <c:formatCode>#,##0</c:formatCode>
                <c:ptCount val="5"/>
                <c:pt idx="0">
                  <c:v>7732</c:v>
                </c:pt>
                <c:pt idx="1">
                  <c:v>40195</c:v>
                </c:pt>
                <c:pt idx="2">
                  <c:v>10700</c:v>
                </c:pt>
                <c:pt idx="3">
                  <c:v>7205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43814595418921043"/>
          <c:y val="2.8670483788247235E-2"/>
          <c:w val="0.52705994030175229"/>
          <c:h val="0.87215139657271767"/>
        </c:manualLayout>
      </c:layout>
      <c:barChart>
        <c:barDir val="bar"/>
        <c:grouping val="clustered"/>
        <c:varyColors val="0"/>
        <c:ser>
          <c:idx val="0"/>
          <c:order val="0"/>
          <c:invertIfNegative val="0"/>
          <c:dLbls>
            <c:numFmt formatCode="#,##0" sourceLinked="0"/>
            <c:txPr>
              <a:bodyPr/>
              <a:lstStyle/>
              <a:p>
                <a:pPr>
                  <a:defRPr sz="11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'[Iva 2018_08.xlsx]2018'!$B$85:$B$105</c:f>
              <c:strCache>
                <c:ptCount val="21"/>
                <c:pt idx="0">
                  <c:v>A01  zemědělství, myslivost</c:v>
                </c:pt>
                <c:pt idx="1">
                  <c:v>A02, A03  lesnictví, rybářství</c:v>
                </c:pt>
                <c:pt idx="2">
                  <c:v>B  těžba, dobývání</c:v>
                </c:pt>
                <c:pt idx="3">
                  <c:v>C  zpracovatelský průmysl</c:v>
                </c:pt>
                <c:pt idx="4">
                  <c:v>D  výroba elektřiny, plynu, tepla, klim. vzduchu</c:v>
                </c:pt>
                <c:pt idx="5">
                  <c:v>E  zásobování vodou, odpadní vody, odpady</c:v>
                </c:pt>
                <c:pt idx="6">
                  <c:v>F  stavebnictví</c:v>
                </c:pt>
                <c:pt idx="7">
                  <c:v>G  obchod, opravy spotřebičů, mot. vozidel</c:v>
                </c:pt>
                <c:pt idx="8">
                  <c:v>H  doprava a skladování</c:v>
                </c:pt>
                <c:pt idx="9">
                  <c:v>I  ubytování, stravování a pohostinství</c:v>
                </c:pt>
                <c:pt idx="10">
                  <c:v>J  informace a komunikace</c:v>
                </c:pt>
                <c:pt idx="11">
                  <c:v>K   peněžnictví a pojišťovnictví</c:v>
                </c:pt>
                <c:pt idx="12">
                  <c:v>L  nemovitosti</c:v>
                </c:pt>
                <c:pt idx="13">
                  <c:v>M  věda, výzkum, technika</c:v>
                </c:pt>
                <c:pt idx="14">
                  <c:v>N  administrativa</c:v>
                </c:pt>
                <c:pt idx="15">
                  <c:v>O  veřejná správa, obrana, sociální zabezpečení</c:v>
                </c:pt>
                <c:pt idx="16">
                  <c:v>P  vzdělávání</c:v>
                </c:pt>
                <c:pt idx="17">
                  <c:v>Q  zdravotní a sociální péče</c:v>
                </c:pt>
                <c:pt idx="18">
                  <c:v>R  kultura, zábava, rekreace</c:v>
                </c:pt>
                <c:pt idx="19">
                  <c:v>S  ostatní činnosti</c:v>
                </c:pt>
                <c:pt idx="20">
                  <c:v>U  exteritoriální organizace a instituce</c:v>
                </c:pt>
              </c:strCache>
            </c:strRef>
          </c:cat>
          <c:val>
            <c:numRef>
              <c:f>'[Iva 2018_08.xlsx]2018'!$C$85:$C$105</c:f>
              <c:numCache>
                <c:formatCode>General</c:formatCode>
                <c:ptCount val="21"/>
                <c:pt idx="0">
                  <c:v>1616</c:v>
                </c:pt>
                <c:pt idx="1">
                  <c:v>86</c:v>
                </c:pt>
                <c:pt idx="2">
                  <c:v>151</c:v>
                </c:pt>
                <c:pt idx="3">
                  <c:v>14560</c:v>
                </c:pt>
                <c:pt idx="4">
                  <c:v>648</c:v>
                </c:pt>
                <c:pt idx="5">
                  <c:v>243</c:v>
                </c:pt>
                <c:pt idx="6">
                  <c:v>5825</c:v>
                </c:pt>
                <c:pt idx="7">
                  <c:v>5683</c:v>
                </c:pt>
                <c:pt idx="8">
                  <c:v>1749</c:v>
                </c:pt>
                <c:pt idx="9">
                  <c:v>1942</c:v>
                </c:pt>
                <c:pt idx="10">
                  <c:v>6058</c:v>
                </c:pt>
                <c:pt idx="11">
                  <c:v>532</c:v>
                </c:pt>
                <c:pt idx="12">
                  <c:v>807</c:v>
                </c:pt>
                <c:pt idx="13">
                  <c:v>5098</c:v>
                </c:pt>
                <c:pt idx="14">
                  <c:v>7952</c:v>
                </c:pt>
                <c:pt idx="15">
                  <c:v>139</c:v>
                </c:pt>
                <c:pt idx="16">
                  <c:v>2350</c:v>
                </c:pt>
                <c:pt idx="17">
                  <c:v>1671</c:v>
                </c:pt>
                <c:pt idx="18">
                  <c:v>454</c:v>
                </c:pt>
                <c:pt idx="19">
                  <c:v>421</c:v>
                </c:pt>
                <c:pt idx="20">
                  <c:v>121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6853888"/>
        <c:axId val="69100288"/>
      </c:barChart>
      <c:catAx>
        <c:axId val="6685388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300" b="1"/>
            </a:pPr>
            <a:endParaRPr lang="cs-CZ"/>
          </a:p>
        </c:txPr>
        <c:crossAx val="69100288"/>
        <c:crosses val="autoZero"/>
        <c:auto val="1"/>
        <c:lblAlgn val="ctr"/>
        <c:lblOffset val="100"/>
        <c:noMultiLvlLbl val="0"/>
      </c:catAx>
      <c:valAx>
        <c:axId val="69100288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 sz="1200" b="0"/>
                </a:pPr>
                <a:r>
                  <a:rPr lang="cs-CZ" sz="1200" b="0" dirty="0" smtClean="0"/>
                  <a:t>Počet obsazených míst</a:t>
                </a:r>
                <a:endParaRPr lang="cs-CZ" sz="1200" b="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66853888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4745781748610193"/>
          <c:y val="0.27432887482951096"/>
          <c:w val="0.50600298215405148"/>
          <c:h val="0.47187503540474707"/>
        </c:manualLayout>
      </c:layout>
      <c:pieChart>
        <c:varyColors val="1"/>
        <c:ser>
          <c:idx val="0"/>
          <c:order val="0"/>
          <c:spPr>
            <a:ln>
              <a:solidFill>
                <a:sysClr val="windowText" lastClr="000000"/>
              </a:solidFill>
            </a:ln>
          </c:spPr>
          <c:dLbls>
            <c:dLbl>
              <c:idx val="0"/>
              <c:layout>
                <c:manualLayout>
                  <c:x val="0.12654296856857106"/>
                  <c:y val="-3.02719996640419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1357657624093083"/>
                  <c:y val="1.096016331291921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3.871697721997152E-2"/>
                  <c:y val="-1.885515209879340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7.999373115905524E-2"/>
                  <c:y val="4.7774693630922033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9.8764718412411981E-2"/>
                  <c:y val="3.492267603240242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9.1101283087574245E-2"/>
                  <c:y val="2.307407617213316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0.17915217570897027"/>
                  <c:y val="1.554542193017239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-8.3581711182996704E-2"/>
                  <c:y val="-5.748824562397326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8"/>
              <c:layout>
                <c:manualLayout>
                  <c:x val="-1.1844586199802701E-2"/>
                  <c:y val="-8.184148214349919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cs-CZ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'[Iva 2018_08.xlsx]2018'!$A$36:$A$44</c:f>
              <c:strCache>
                <c:ptCount val="9"/>
                <c:pt idx="0">
                  <c:v>zákonodárci a řídící pracovníci</c:v>
                </c:pt>
                <c:pt idx="1">
                  <c:v>specialisté</c:v>
                </c:pt>
                <c:pt idx="2">
                  <c:v>techničtí a odborní pracovníci</c:v>
                </c:pt>
                <c:pt idx="3">
                  <c:v>úředníci</c:v>
                </c:pt>
                <c:pt idx="4">
                  <c:v>pracovníci ve službách a prodeji</c:v>
                </c:pt>
                <c:pt idx="5">
                  <c:v>kvalifikovaní pracovníci v zem., les. a ryb.</c:v>
                </c:pt>
                <c:pt idx="6">
                  <c:v>řemeslníci a opraváři</c:v>
                </c:pt>
                <c:pt idx="7">
                  <c:v>obsluha strojů a zařízení, montéři</c:v>
                </c:pt>
                <c:pt idx="8">
                  <c:v>pomocní a nekvalifikovaní pracovníci</c:v>
                </c:pt>
              </c:strCache>
            </c:strRef>
          </c:cat>
          <c:val>
            <c:numRef>
              <c:f>'[Iva 2018_08.xlsx]2018'!$B$36:$B$44</c:f>
              <c:numCache>
                <c:formatCode>General</c:formatCode>
                <c:ptCount val="9"/>
                <c:pt idx="0">
                  <c:v>2.009313115117608</c:v>
                </c:pt>
                <c:pt idx="1">
                  <c:v>18.764391833114434</c:v>
                </c:pt>
                <c:pt idx="2">
                  <c:v>9.1834820134067918</c:v>
                </c:pt>
                <c:pt idx="3">
                  <c:v>7.5136029474474215</c:v>
                </c:pt>
                <c:pt idx="4">
                  <c:v>7.3788527470278193</c:v>
                </c:pt>
                <c:pt idx="5">
                  <c:v>0.62940283487130499</c:v>
                </c:pt>
                <c:pt idx="6">
                  <c:v>10.537806812560765</c:v>
                </c:pt>
                <c:pt idx="7">
                  <c:v>13.77181162263121</c:v>
                </c:pt>
                <c:pt idx="8">
                  <c:v>30.204513278864688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7694983677027341E-2"/>
          <c:y val="6.7846643855924302E-2"/>
          <c:w val="0.88380093008745386"/>
          <c:h val="0.7507367500929534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'[Iva 2018_08.xlsx]List2'!$B$11</c:f>
              <c:strCache>
                <c:ptCount val="1"/>
                <c:pt idx="0">
                  <c:v>ostatní</c:v>
                </c:pt>
              </c:strCache>
            </c:strRef>
          </c:tx>
          <c:invertIfNegative val="0"/>
          <c:cat>
            <c:strRef>
              <c:f>'[Iva 2018_08.xlsx]List2'!$A$12:$A$18</c:f>
              <c:strCache>
                <c:ptCount val="7"/>
                <c:pt idx="0">
                  <c:v>Blansko</c:v>
                </c:pt>
                <c:pt idx="1">
                  <c:v>Brno-město</c:v>
                </c:pt>
                <c:pt idx="2">
                  <c:v>Brno-venkov</c:v>
                </c:pt>
                <c:pt idx="3">
                  <c:v>Břeclav</c:v>
                </c:pt>
                <c:pt idx="4">
                  <c:v>Hodonín</c:v>
                </c:pt>
                <c:pt idx="5">
                  <c:v>Vyškov</c:v>
                </c:pt>
                <c:pt idx="6">
                  <c:v>Znojmo</c:v>
                </c:pt>
              </c:strCache>
            </c:strRef>
          </c:cat>
          <c:val>
            <c:numRef>
              <c:f>'[Iva 2018_08.xlsx]List2'!$B$12:$B$18</c:f>
              <c:numCache>
                <c:formatCode>#,##0</c:formatCode>
                <c:ptCount val="7"/>
                <c:pt idx="0">
                  <c:v>730</c:v>
                </c:pt>
                <c:pt idx="1">
                  <c:v>2807</c:v>
                </c:pt>
                <c:pt idx="2">
                  <c:v>5024</c:v>
                </c:pt>
                <c:pt idx="3">
                  <c:v>1087</c:v>
                </c:pt>
                <c:pt idx="4">
                  <c:v>1361</c:v>
                </c:pt>
                <c:pt idx="5">
                  <c:v>786</c:v>
                </c:pt>
                <c:pt idx="6">
                  <c:v>936</c:v>
                </c:pt>
              </c:numCache>
            </c:numRef>
          </c:val>
        </c:ser>
        <c:ser>
          <c:idx val="1"/>
          <c:order val="1"/>
          <c:tx>
            <c:strRef>
              <c:f>'[Iva 2018_08.xlsx]List2'!$C$11</c:f>
              <c:strCache>
                <c:ptCount val="1"/>
                <c:pt idx="0">
                  <c:v>pro cizince</c:v>
                </c:pt>
              </c:strCache>
            </c:strRef>
          </c:tx>
          <c:invertIfNegative val="0"/>
          <c:cat>
            <c:strRef>
              <c:f>'[Iva 2018_08.xlsx]List2'!$A$12:$A$18</c:f>
              <c:strCache>
                <c:ptCount val="7"/>
                <c:pt idx="0">
                  <c:v>Blansko</c:v>
                </c:pt>
                <c:pt idx="1">
                  <c:v>Brno-město</c:v>
                </c:pt>
                <c:pt idx="2">
                  <c:v>Brno-venkov</c:v>
                </c:pt>
                <c:pt idx="3">
                  <c:v>Břeclav</c:v>
                </c:pt>
                <c:pt idx="4">
                  <c:v>Hodonín</c:v>
                </c:pt>
                <c:pt idx="5">
                  <c:v>Vyškov</c:v>
                </c:pt>
                <c:pt idx="6">
                  <c:v>Znojmo</c:v>
                </c:pt>
              </c:strCache>
            </c:strRef>
          </c:cat>
          <c:val>
            <c:numRef>
              <c:f>'[Iva 2018_08.xlsx]List2'!$C$12:$C$18</c:f>
              <c:numCache>
                <c:formatCode>General</c:formatCode>
                <c:ptCount val="7"/>
                <c:pt idx="0">
                  <c:v>443</c:v>
                </c:pt>
                <c:pt idx="1">
                  <c:v>5884</c:v>
                </c:pt>
                <c:pt idx="2">
                  <c:v>2517</c:v>
                </c:pt>
                <c:pt idx="3">
                  <c:v>899</c:v>
                </c:pt>
                <c:pt idx="4">
                  <c:v>972</c:v>
                </c:pt>
                <c:pt idx="5">
                  <c:v>781</c:v>
                </c:pt>
                <c:pt idx="6">
                  <c:v>641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23302912"/>
        <c:axId val="23304832"/>
      </c:barChart>
      <c:catAx>
        <c:axId val="2330291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 rot="0" vert="horz"/>
          <a:lstStyle/>
          <a:p>
            <a:pPr>
              <a:defRPr sz="1300" b="1"/>
            </a:pPr>
            <a:endParaRPr lang="cs-CZ"/>
          </a:p>
        </c:txPr>
        <c:crossAx val="23304832"/>
        <c:crosses val="autoZero"/>
        <c:auto val="1"/>
        <c:lblAlgn val="ctr"/>
        <c:lblOffset val="100"/>
        <c:tickLblSkip val="1"/>
        <c:noMultiLvlLbl val="0"/>
      </c:catAx>
      <c:valAx>
        <c:axId val="23304832"/>
        <c:scaling>
          <c:orientation val="minMax"/>
          <c:max val="9000"/>
        </c:scaling>
        <c:delete val="0"/>
        <c:axPos val="l"/>
        <c:majorGridlines/>
        <c:numFmt formatCode="#,##0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500" b="1"/>
            </a:pPr>
            <a:endParaRPr lang="cs-CZ"/>
          </a:p>
        </c:txPr>
        <c:crossAx val="2330291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500" b="1"/>
          </a:pPr>
          <a:endParaRPr lang="cs-CZ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934437811250966"/>
          <c:y val="6.570733463922554E-2"/>
          <c:w val="0.80913928837772975"/>
          <c:h val="0.6739245721418508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[ZZ2a_JMK.xlsx]JMK!$A$123</c:f>
              <c:strCache>
                <c:ptCount val="1"/>
                <c:pt idx="0">
                  <c:v>krátkodobá na 3 měsíce</c:v>
                </c:pt>
              </c:strCache>
            </c:strRef>
          </c:tx>
          <c:spPr>
            <a:solidFill>
              <a:srgbClr val="FF5757"/>
            </a:solidFill>
            <a:ln>
              <a:solidFill>
                <a:srgbClr val="9E0000"/>
              </a:solidFill>
            </a:ln>
          </c:spPr>
          <c:invertIfNegative val="0"/>
          <c:dLbls>
            <c:dLbl>
              <c:idx val="0"/>
              <c:layout>
                <c:manualLayout>
                  <c:x val="-1.5233171206937093E-17"/>
                  <c:y val="-8.86262924667651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1.18168389955686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1.18168389955686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1.47710487444608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-1.77252584933530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4.98545907769007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6.647278770253427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3.323639385126713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1.6618196925633569E-3"/>
                  <c:y val="2.95420974889217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6618196925633569E-3"/>
                  <c:y val="2.95420974889217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1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[ZZ2a_JMK.xlsx]JMK!$B$122:$P$122</c:f>
              <c:strCache>
                <c:ptCount val="15"/>
                <c:pt idx="0">
                  <c:v>03_2015</c:v>
                </c:pt>
                <c:pt idx="1">
                  <c:v>06_2015</c:v>
                </c:pt>
                <c:pt idx="2">
                  <c:v>09_2015</c:v>
                </c:pt>
                <c:pt idx="3">
                  <c:v>12_2015</c:v>
                </c:pt>
                <c:pt idx="4">
                  <c:v>03_2016</c:v>
                </c:pt>
                <c:pt idx="5">
                  <c:v>06_2016</c:v>
                </c:pt>
                <c:pt idx="6">
                  <c:v>09_2016</c:v>
                </c:pt>
                <c:pt idx="7">
                  <c:v>12_2016</c:v>
                </c:pt>
                <c:pt idx="8">
                  <c:v>03_2017</c:v>
                </c:pt>
                <c:pt idx="9">
                  <c:v>06_2017</c:v>
                </c:pt>
                <c:pt idx="10">
                  <c:v>09_2017</c:v>
                </c:pt>
                <c:pt idx="11">
                  <c:v>12_2017</c:v>
                </c:pt>
                <c:pt idx="12">
                  <c:v>03_2018</c:v>
                </c:pt>
                <c:pt idx="13">
                  <c:v>06_2018</c:v>
                </c:pt>
                <c:pt idx="14">
                  <c:v>09_2018</c:v>
                </c:pt>
              </c:strCache>
            </c:strRef>
          </c:cat>
          <c:val>
            <c:numRef>
              <c:f>[ZZ2a_JMK.xlsx]JMK!$B$123:$P$123</c:f>
              <c:numCache>
                <c:formatCode>General</c:formatCode>
                <c:ptCount val="15"/>
                <c:pt idx="0">
                  <c:v>0</c:v>
                </c:pt>
                <c:pt idx="1">
                  <c:v>10</c:v>
                </c:pt>
                <c:pt idx="2">
                  <c:v>45</c:v>
                </c:pt>
                <c:pt idx="3">
                  <c:v>18</c:v>
                </c:pt>
                <c:pt idx="4">
                  <c:v>80</c:v>
                </c:pt>
                <c:pt idx="5">
                  <c:v>546</c:v>
                </c:pt>
                <c:pt idx="6">
                  <c:v>596</c:v>
                </c:pt>
                <c:pt idx="7">
                  <c:v>459</c:v>
                </c:pt>
                <c:pt idx="8">
                  <c:v>729</c:v>
                </c:pt>
                <c:pt idx="9">
                  <c:v>1680</c:v>
                </c:pt>
                <c:pt idx="10">
                  <c:v>1754</c:v>
                </c:pt>
                <c:pt idx="11">
                  <c:v>1233</c:v>
                </c:pt>
                <c:pt idx="12">
                  <c:v>2161</c:v>
                </c:pt>
                <c:pt idx="13">
                  <c:v>3259</c:v>
                </c:pt>
                <c:pt idx="14">
                  <c:v>3390</c:v>
                </c:pt>
              </c:numCache>
            </c:numRef>
          </c:val>
        </c:ser>
        <c:ser>
          <c:idx val="1"/>
          <c:order val="1"/>
          <c:tx>
            <c:strRef>
              <c:f>[ZZ2a_JMK.xlsx]JMK!$A$124</c:f>
              <c:strCache>
                <c:ptCount val="1"/>
                <c:pt idx="0">
                  <c:v>ostatní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-6.6474096221977239E-3"/>
                  <c:y val="-1.77252584933530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6618196925633569E-3"/>
                  <c:y val="-1.18168389955686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8.86262924667651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8.86262924667651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-8.86262924667651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3236393851267137E-3"/>
                  <c:y val="-1.18168389955686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1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[ZZ2a_JMK.xlsx]JMK!$B$122:$P$122</c:f>
              <c:strCache>
                <c:ptCount val="15"/>
                <c:pt idx="0">
                  <c:v>03_2015</c:v>
                </c:pt>
                <c:pt idx="1">
                  <c:v>06_2015</c:v>
                </c:pt>
                <c:pt idx="2">
                  <c:v>09_2015</c:v>
                </c:pt>
                <c:pt idx="3">
                  <c:v>12_2015</c:v>
                </c:pt>
                <c:pt idx="4">
                  <c:v>03_2016</c:v>
                </c:pt>
                <c:pt idx="5">
                  <c:v>06_2016</c:v>
                </c:pt>
                <c:pt idx="6">
                  <c:v>09_2016</c:v>
                </c:pt>
                <c:pt idx="7">
                  <c:v>12_2016</c:v>
                </c:pt>
                <c:pt idx="8">
                  <c:v>03_2017</c:v>
                </c:pt>
                <c:pt idx="9">
                  <c:v>06_2017</c:v>
                </c:pt>
                <c:pt idx="10">
                  <c:v>09_2017</c:v>
                </c:pt>
                <c:pt idx="11">
                  <c:v>12_2017</c:v>
                </c:pt>
                <c:pt idx="12">
                  <c:v>03_2018</c:v>
                </c:pt>
                <c:pt idx="13">
                  <c:v>06_2018</c:v>
                </c:pt>
                <c:pt idx="14">
                  <c:v>09_2018</c:v>
                </c:pt>
              </c:strCache>
            </c:strRef>
          </c:cat>
          <c:val>
            <c:numRef>
              <c:f>[ZZ2a_JMK.xlsx]JMK!$B$124:$P$124</c:f>
              <c:numCache>
                <c:formatCode>General</c:formatCode>
                <c:ptCount val="15"/>
                <c:pt idx="0">
                  <c:v>1094</c:v>
                </c:pt>
                <c:pt idx="1">
                  <c:v>953</c:v>
                </c:pt>
                <c:pt idx="2">
                  <c:v>805</c:v>
                </c:pt>
                <c:pt idx="3">
                  <c:v>538</c:v>
                </c:pt>
                <c:pt idx="4">
                  <c:v>545</c:v>
                </c:pt>
                <c:pt idx="5">
                  <c:v>1009</c:v>
                </c:pt>
                <c:pt idx="6">
                  <c:v>780</c:v>
                </c:pt>
                <c:pt idx="7">
                  <c:v>460</c:v>
                </c:pt>
                <c:pt idx="8">
                  <c:v>364</c:v>
                </c:pt>
                <c:pt idx="9">
                  <c:v>463</c:v>
                </c:pt>
                <c:pt idx="10">
                  <c:v>433</c:v>
                </c:pt>
                <c:pt idx="11">
                  <c:v>380</c:v>
                </c:pt>
                <c:pt idx="12">
                  <c:v>361</c:v>
                </c:pt>
                <c:pt idx="13">
                  <c:v>321</c:v>
                </c:pt>
                <c:pt idx="14">
                  <c:v>293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9994368"/>
        <c:axId val="69995904"/>
      </c:barChart>
      <c:scatterChart>
        <c:scatterStyle val="lineMarker"/>
        <c:varyColors val="0"/>
        <c:ser>
          <c:idx val="2"/>
          <c:order val="2"/>
          <c:tx>
            <c:strRef>
              <c:f>[ZZ2a_JMK.xlsx]JMK!$A$127</c:f>
              <c:strCache>
                <c:ptCount val="1"/>
                <c:pt idx="0">
                  <c:v>Celkem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</c:marker>
          <c:dLbls>
            <c:dLbl>
              <c:idx val="0"/>
              <c:layout>
                <c:manualLayout>
                  <c:x val="-3.0972131807163506E-2"/>
                  <c:y val="-2.80428941950941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3830494391358537E-2"/>
                  <c:y val="-2.80428941950941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5492314083921896E-2"/>
                  <c:y val="-3.09971039439863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7154133776485252E-2"/>
                  <c:y val="-2.50886844462019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0972131807163489E-2"/>
                  <c:y val="-3.09971039439863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3.0972131807163489E-2"/>
                  <c:y val="-2.80428941950942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3.0972131807163489E-2"/>
                  <c:y val="-2.80428941950941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3.0972131807163489E-2"/>
                  <c:y val="-2.80428941950941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100"/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yVal>
            <c:numRef>
              <c:f>[ZZ2a_JMK.xlsx]JMK!$B$127:$P$127</c:f>
              <c:numCache>
                <c:formatCode>General</c:formatCode>
                <c:ptCount val="15"/>
                <c:pt idx="0">
                  <c:v>1094</c:v>
                </c:pt>
                <c:pt idx="1">
                  <c:v>963</c:v>
                </c:pt>
                <c:pt idx="2">
                  <c:v>850</c:v>
                </c:pt>
                <c:pt idx="3">
                  <c:v>556</c:v>
                </c:pt>
                <c:pt idx="4">
                  <c:v>625</c:v>
                </c:pt>
                <c:pt idx="5">
                  <c:v>1555</c:v>
                </c:pt>
                <c:pt idx="6">
                  <c:v>1376</c:v>
                </c:pt>
                <c:pt idx="7">
                  <c:v>919</c:v>
                </c:pt>
                <c:pt idx="8">
                  <c:v>1093</c:v>
                </c:pt>
                <c:pt idx="9">
                  <c:v>2143</c:v>
                </c:pt>
                <c:pt idx="10">
                  <c:v>2187</c:v>
                </c:pt>
                <c:pt idx="11">
                  <c:v>1613</c:v>
                </c:pt>
                <c:pt idx="12">
                  <c:v>2522</c:v>
                </c:pt>
                <c:pt idx="13">
                  <c:v>3580</c:v>
                </c:pt>
                <c:pt idx="14">
                  <c:v>3683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9994368"/>
        <c:axId val="69995904"/>
      </c:scatterChart>
      <c:catAx>
        <c:axId val="699943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69995904"/>
        <c:crosses val="autoZero"/>
        <c:auto val="1"/>
        <c:lblAlgn val="ctr"/>
        <c:lblOffset val="100"/>
        <c:noMultiLvlLbl val="0"/>
      </c:catAx>
      <c:valAx>
        <c:axId val="6999590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cs-CZ" sz="1400" dirty="0" smtClean="0"/>
                  <a:t>Počet  platných  povolení</a:t>
                </a:r>
                <a:endParaRPr lang="cs-CZ" sz="1400" dirty="0"/>
              </a:p>
            </c:rich>
          </c:tx>
          <c:layout>
            <c:manualLayout>
              <c:xMode val="edge"/>
              <c:yMode val="edge"/>
              <c:x val="1.7640898323916319E-2"/>
              <c:y val="0.1992089605985690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500"/>
            </a:pPr>
            <a:endParaRPr lang="cs-CZ"/>
          </a:p>
        </c:txPr>
        <c:crossAx val="6999436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500"/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 b="1"/>
      </a:pPr>
      <a:endParaRPr lang="cs-CZ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40631" cy="495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57" tIns="45629" rIns="91257" bIns="4562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2762" y="2"/>
            <a:ext cx="2940631" cy="495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57" tIns="45629" rIns="91257" bIns="4562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2068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197"/>
            <a:ext cx="2940631" cy="495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57" tIns="45629" rIns="91257" bIns="4562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2068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2762" y="9409197"/>
            <a:ext cx="2940631" cy="495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57" tIns="45629" rIns="91257" bIns="4562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A13FF99-37F1-4475-93C1-54626FD6985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53605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40631" cy="495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57" tIns="45629" rIns="91257" bIns="4562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2762" y="2"/>
            <a:ext cx="2940631" cy="495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57" tIns="45629" rIns="91257" bIns="4562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2950"/>
            <a:ext cx="4951413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7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8974" y="4705389"/>
            <a:ext cx="5427029" cy="445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57" tIns="45629" rIns="91257" bIns="456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207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97"/>
            <a:ext cx="2940631" cy="495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57" tIns="45629" rIns="91257" bIns="4562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207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2762" y="9409197"/>
            <a:ext cx="2940631" cy="495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57" tIns="45629" rIns="91257" bIns="4562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06C0E47-50E3-451A-BAF2-DFE049F9023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11222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7" descr="1600×1200_UP_-0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975199"/>
            <a:ext cx="7772400" cy="1470025"/>
          </a:xfrm>
        </p:spPr>
        <p:txBody>
          <a:bodyPr anchor="b"/>
          <a:lstStyle>
            <a:lvl1pPr algn="ctr">
              <a:defRPr sz="7000" b="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5301208"/>
            <a:ext cx="7776864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999999"/>
                </a:solidFill>
              </a:defRPr>
            </a:lvl1pPr>
          </a:lstStyle>
          <a:p>
            <a:pPr>
              <a:defRPr/>
            </a:pPr>
            <a:fld id="{65E3E243-1AEA-4FAA-B495-A1555346E2D7}" type="datetime1">
              <a:rPr lang="cs-CZ"/>
              <a:pPr>
                <a:defRPr/>
              </a:pPr>
              <a:t>25.10.2018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999999"/>
                </a:solidFill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999999"/>
                </a:solidFill>
              </a:defRPr>
            </a:lvl1pPr>
          </a:lstStyle>
          <a:p>
            <a:pPr>
              <a:defRPr/>
            </a:pPr>
            <a:fld id="{853DA629-D3B3-49B5-BD5A-A5637C78E74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1275530"/>
      </p:ext>
    </p:extLst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á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4695279"/>
            <a:ext cx="8134672" cy="1470025"/>
          </a:xfrm>
        </p:spPr>
        <p:txBody>
          <a:bodyPr anchor="b"/>
          <a:lstStyle>
            <a:lvl1pPr algn="l">
              <a:defRPr sz="7000" b="0">
                <a:solidFill>
                  <a:srgbClr val="999999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E72A7-2AB9-447C-A14E-9E09C63F5A5B}" type="datetime1">
              <a:rPr lang="cs-CZ">
                <a:solidFill>
                  <a:prstClr val="white"/>
                </a:solidFill>
              </a:rPr>
              <a:pPr>
                <a:defRPr/>
              </a:pPr>
              <a:t>25.10.2018</a:t>
            </a:fld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FD442-C700-4F2F-873B-B0C81A576001}" type="slidenum">
              <a:rPr lang="cs-CZ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75215"/>
      </p:ext>
    </p:extLst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60000">
              <a:defRPr/>
            </a:lvl1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387A5-492F-4C56-880D-A6BD89FA1F89}" type="datetime1">
              <a:rPr lang="cs-CZ">
                <a:solidFill>
                  <a:prstClr val="white"/>
                </a:solidFill>
              </a:rPr>
              <a:pPr>
                <a:defRPr/>
              </a:pPr>
              <a:t>25.10.2018</a:t>
            </a:fld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CD60A-37A9-4939-B6D6-B2D7779A73CC}" type="slidenum">
              <a:rPr lang="cs-CZ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174813"/>
      </p:ext>
    </p:extLst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06B1C-1E8B-4DDC-AF80-929E3B604625}" type="datetimeFigureOut">
              <a:rPr lang="cs-CZ" smtClean="0">
                <a:solidFill>
                  <a:prstClr val="white"/>
                </a:solidFill>
              </a:rPr>
              <a:pPr/>
              <a:t>25.10.2018</a:t>
            </a:fld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56199-59E4-49B2-A2FB-61670477E9EC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541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7" descr="1600×1200_UP_-02opr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75" y="0"/>
            <a:ext cx="91376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2195513" y="188913"/>
            <a:ext cx="6624637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684213" y="1700213"/>
            <a:ext cx="8135937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84213" y="6516688"/>
            <a:ext cx="935037" cy="2873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986F61C-A7FA-4D47-B3CB-0F36C75FF62F}" type="datetime1">
              <a:rPr lang="cs-CZ">
                <a:solidFill>
                  <a:prstClr val="white"/>
                </a:solidFill>
              </a:rPr>
              <a:pPr>
                <a:defRPr/>
              </a:pPr>
              <a:t>25.10.2018</a:t>
            </a:fld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339975" y="6516688"/>
            <a:ext cx="3960813" cy="2873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692275" y="6516688"/>
            <a:ext cx="576263" cy="2873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456F1E5-1761-4C62-84A6-9B9FE1F3DDBF}" type="slidenum">
              <a:rPr lang="cs-CZ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5617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</p:sldLayoutIdLst>
  <p:transition spd="med">
    <p:wipe dir="r"/>
  </p:transition>
  <p:hf sldNum="0" hdr="0" ftr="0" dt="0"/>
  <p:txStyles>
    <p:titleStyle>
      <a:lvl1pPr algn="r" rtl="0" fontAlgn="base">
        <a:spcBef>
          <a:spcPct val="0"/>
        </a:spcBef>
        <a:spcAft>
          <a:spcPct val="0"/>
        </a:spcAft>
        <a:defRPr sz="4000" b="1" kern="1200">
          <a:solidFill>
            <a:srgbClr val="001E96"/>
          </a:solidFill>
          <a:latin typeface="+mj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2pPr>
      <a:lvl3pPr algn="r" rtl="0" fontAlgn="base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3pPr>
      <a:lvl4pPr algn="r" rtl="0" fontAlgn="base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4pPr>
      <a:lvl5pPr algn="r" rtl="0" fontAlgn="base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9pPr>
    </p:titleStyle>
    <p:bodyStyle>
      <a:lvl1pPr marL="358775" indent="-358775" algn="l" rtl="0" fontAlgn="base">
        <a:spcBef>
          <a:spcPts val="1200"/>
        </a:spcBef>
        <a:spcAft>
          <a:spcPct val="0"/>
        </a:spcAft>
        <a:buClr>
          <a:srgbClr val="001E96"/>
        </a:buClr>
        <a:buFont typeface="Arial" charset="0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358775" indent="-358775" algn="l" rtl="0" fontAlgn="base">
        <a:spcBef>
          <a:spcPts val="600"/>
        </a:spcBef>
        <a:spcAft>
          <a:spcPct val="0"/>
        </a:spcAft>
        <a:buClr>
          <a:srgbClr val="001E96"/>
        </a:buClr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358775" indent="-358775" algn="l" rtl="0" fontAlgn="base">
        <a:spcBef>
          <a:spcPts val="600"/>
        </a:spcBef>
        <a:spcAft>
          <a:spcPct val="0"/>
        </a:spcAft>
        <a:buClr>
          <a:srgbClr val="001E96"/>
        </a:buClr>
        <a:buSzPct val="120000"/>
        <a:buFont typeface="Arial" charset="0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358775" indent="-358775" algn="l" rtl="0" fontAlgn="base">
        <a:spcBef>
          <a:spcPts val="600"/>
        </a:spcBef>
        <a:spcAft>
          <a:spcPct val="0"/>
        </a:spcAft>
        <a:buFont typeface="Arial" charset="0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358775" indent="-358775" algn="l" rtl="0" fontAlgn="base">
        <a:spcBef>
          <a:spcPts val="600"/>
        </a:spcBef>
        <a:spcAft>
          <a:spcPct val="0"/>
        </a:spcAft>
        <a:buFont typeface="Arial" charset="0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683568" y="3429000"/>
            <a:ext cx="7772400" cy="1440159"/>
          </a:xfrm>
        </p:spPr>
        <p:txBody>
          <a:bodyPr/>
          <a:lstStyle/>
          <a:p>
            <a:r>
              <a:rPr lang="cs-CZ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Cizinci na trhu práce v JMK</a:t>
            </a:r>
            <a:br>
              <a:rPr lang="cs-CZ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Úřad práce ČR – Krajská pobočka v Brně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690322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19673" y="188913"/>
            <a:ext cx="7200478" cy="1368425"/>
          </a:xfrm>
        </p:spPr>
        <p:txBody>
          <a:bodyPr/>
          <a:lstStyle/>
          <a:p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Cizinci na trhu práce </a:t>
            </a:r>
            <a:b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ývoj počtu cizinců v JMK 2006-2018</a:t>
            </a:r>
            <a:endParaRPr lang="cs-CZ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484784"/>
            <a:ext cx="7416824" cy="4783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791955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7704" y="188640"/>
            <a:ext cx="6912447" cy="1368425"/>
          </a:xfrm>
        </p:spPr>
        <p:txBody>
          <a:bodyPr/>
          <a:lstStyle/>
          <a:p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Poptávka po pracovní síle</a:t>
            </a:r>
            <a:b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Volná pracovní místa</a:t>
            </a:r>
            <a:r>
              <a:rPr lang="cs-CZ" sz="24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evidovaná Úřadem práce </a:t>
            </a:r>
            <a:r>
              <a:rPr lang="cs-CZ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(ke 30.9.2018)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948388"/>
              </p:ext>
            </p:extLst>
          </p:nvPr>
        </p:nvGraphicFramePr>
        <p:xfrm>
          <a:off x="971601" y="1916833"/>
          <a:ext cx="7632848" cy="4032449"/>
        </p:xfrm>
        <a:graphic>
          <a:graphicData uri="http://schemas.openxmlformats.org/drawingml/2006/table">
            <a:tbl>
              <a:tblPr/>
              <a:tblGrid>
                <a:gridCol w="2676620"/>
                <a:gridCol w="1652076"/>
                <a:gridCol w="1652076"/>
                <a:gridCol w="1652076"/>
              </a:tblGrid>
              <a:tr h="84260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volná místa celkem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z toho pro cizince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podíl míst pro cizince (%)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873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Blansko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cs-CZ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1 173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50" marR="19050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cs-CZ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37,8</a:t>
                      </a:r>
                      <a:endParaRPr lang="cs-CZ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350" marR="19050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73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Brno-město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cs-CZ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8 691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5884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50" marR="19050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cs-CZ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67,7</a:t>
                      </a:r>
                      <a:endParaRPr lang="cs-CZ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350" marR="19050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73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Brno-venkov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cs-CZ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7 541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2517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50" marR="19050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cs-CZ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33,4</a:t>
                      </a:r>
                      <a:endParaRPr lang="cs-CZ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350" marR="19050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73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Břeclav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cs-CZ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1 986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50" marR="19050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cs-CZ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45,3</a:t>
                      </a:r>
                      <a:endParaRPr lang="cs-CZ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350" marR="19050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73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Hodonín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cs-CZ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2 333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50" marR="19050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cs-CZ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41,7</a:t>
                      </a:r>
                      <a:endParaRPr lang="cs-CZ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350" marR="19050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73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Vyškov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cs-CZ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1 567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50" marR="19050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cs-CZ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49,8</a:t>
                      </a:r>
                      <a:endParaRPr lang="cs-CZ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350" marR="19050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73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Znojmo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cs-CZ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1 577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50" marR="19050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cs-CZ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40,6</a:t>
                      </a:r>
                      <a:endParaRPr lang="cs-CZ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350" marR="19050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73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Jihomoravský kraj celkem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cs-CZ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24 868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12137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50" marR="19050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48,8</a:t>
                      </a:r>
                      <a:endParaRPr lang="cs-CZ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350" marR="19050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821706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188913"/>
            <a:ext cx="7488511" cy="1368425"/>
          </a:xfrm>
        </p:spPr>
        <p:txBody>
          <a:bodyPr/>
          <a:lstStyle/>
          <a:p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Poptávka po pracovní síle</a:t>
            </a: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Volná pracovní </a:t>
            </a:r>
            <a:r>
              <a:rPr lang="cs-CZ" sz="2400" b="0" dirty="0">
                <a:latin typeface="Arial" panose="020B0604020202020204" pitchFamily="34" charset="0"/>
                <a:cs typeface="Arial" panose="020B0604020202020204" pitchFamily="34" charset="0"/>
              </a:rPr>
              <a:t>místa podle </a:t>
            </a:r>
            <a:r>
              <a:rPr lang="cs-CZ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požadavku zaměstnavatele </a:t>
            </a:r>
            <a:r>
              <a:rPr lang="cs-CZ" sz="2400" b="0" dirty="0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cs-CZ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cizince </a:t>
            </a:r>
            <a:r>
              <a:rPr lang="cs-CZ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(ke 30.9. 2018)</a:t>
            </a:r>
            <a:endParaRPr lang="cs-CZ" sz="18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1233344"/>
              </p:ext>
            </p:extLst>
          </p:nvPr>
        </p:nvGraphicFramePr>
        <p:xfrm>
          <a:off x="1115616" y="1916832"/>
          <a:ext cx="7488832" cy="43204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1249763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188913"/>
            <a:ext cx="7488511" cy="1368425"/>
          </a:xfrm>
        </p:spPr>
        <p:txBody>
          <a:bodyPr/>
          <a:lstStyle/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Poptávka po zahraniční pracovní síle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28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547664" y="1700808"/>
            <a:ext cx="72008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400" dirty="0" smtClean="0"/>
              <a:t>Počet evidovaných volných  pracovních míst zkresluje poptávka po zahraniční pracovní síle (zaměstnanecké karty/povolení)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400" dirty="0" smtClean="0"/>
              <a:t>Volná místa jsou často nahlášena </a:t>
            </a:r>
            <a:r>
              <a:rPr lang="cs-CZ" sz="2400" dirty="0" smtClean="0"/>
              <a:t>duplicitně, v databázi se objeví znovu při prodlužování </a:t>
            </a:r>
            <a:r>
              <a:rPr lang="cs-CZ" sz="2400" dirty="0" err="1" smtClean="0"/>
              <a:t>ZamK</a:t>
            </a:r>
            <a:endParaRPr lang="cs-CZ" sz="24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400" dirty="0" smtClean="0"/>
              <a:t>Hromadné nahlašování vysokého počtu volných míst pracovními agenturami</a:t>
            </a:r>
            <a:endParaRPr lang="cs-CZ" sz="24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400" dirty="0" smtClean="0"/>
              <a:t>Volné místo nahlášené pro </a:t>
            </a:r>
            <a:r>
              <a:rPr lang="cs-CZ" sz="2400" dirty="0" err="1" smtClean="0"/>
              <a:t>ZamK</a:t>
            </a:r>
            <a:r>
              <a:rPr lang="cs-CZ" sz="2400" dirty="0" smtClean="0"/>
              <a:t> </a:t>
            </a:r>
            <a:r>
              <a:rPr lang="cs-CZ" sz="2400" dirty="0" smtClean="0"/>
              <a:t>lze </a:t>
            </a:r>
            <a:r>
              <a:rPr lang="cs-CZ" sz="2400" dirty="0" smtClean="0"/>
              <a:t>zrušit </a:t>
            </a:r>
            <a:r>
              <a:rPr lang="cs-CZ" sz="2400" dirty="0" smtClean="0"/>
              <a:t>po vydání </a:t>
            </a:r>
            <a:r>
              <a:rPr lang="cs-CZ" sz="2400" dirty="0" err="1" smtClean="0"/>
              <a:t>ZamK</a:t>
            </a:r>
            <a:r>
              <a:rPr lang="cs-CZ" sz="2400" dirty="0" smtClean="0"/>
              <a:t> a po ověření </a:t>
            </a:r>
            <a:r>
              <a:rPr lang="cs-CZ" sz="2400" dirty="0" smtClean="0"/>
              <a:t>obsazení cizincem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400" dirty="0" smtClean="0"/>
              <a:t>Prudce roste počet žádostí o povolení  krátkodobého zaměstnání na 90 dnů</a:t>
            </a:r>
            <a:endParaRPr lang="cs-CZ" sz="2400" dirty="0"/>
          </a:p>
          <a:p>
            <a:endParaRPr lang="cs-CZ" sz="2400" dirty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6757432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47664" y="188913"/>
            <a:ext cx="7272487" cy="1368425"/>
          </a:xfrm>
        </p:spPr>
        <p:txBody>
          <a:bodyPr/>
          <a:lstStyle/>
          <a:p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Poptávka po pracovní síle</a:t>
            </a: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Vývoj počtu pracovních povolení podle typu povolení v letech 2015-2018</a:t>
            </a:r>
            <a:endParaRPr lang="cs-CZ" sz="18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427369"/>
              </p:ext>
            </p:extLst>
          </p:nvPr>
        </p:nvGraphicFramePr>
        <p:xfrm>
          <a:off x="1115616" y="1844824"/>
          <a:ext cx="7642225" cy="45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4802001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1115617" y="2276872"/>
            <a:ext cx="7704534" cy="1296144"/>
          </a:xfrm>
        </p:spPr>
        <p:txBody>
          <a:bodyPr/>
          <a:lstStyle/>
          <a:p>
            <a:pPr algn="ctr" eaLnBrk="1" hangingPunct="1"/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Děkuji </a:t>
            </a:r>
            <a:b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za </a:t>
            </a: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pozornost</a:t>
            </a:r>
            <a:b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411760" y="4437112"/>
            <a:ext cx="5256584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Úřad práce ČR – krajská pobočka v Brně</a:t>
            </a:r>
          </a:p>
          <a:p>
            <a:pPr algn="ctr" eaLnBrk="1" hangingPunct="1">
              <a:spcBef>
                <a:spcPct val="50000"/>
              </a:spcBef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Mgr. Ivana Ondráková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Ivana.Ondrakova@uradprace.cz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55537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Základní charakteristiky </a:t>
            </a:r>
            <a:b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trhu práce v </a:t>
            </a:r>
            <a:r>
              <a:rPr lang="cs-CZ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JmK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95536" y="1643608"/>
            <a:ext cx="84249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cs-CZ" sz="2800" dirty="0" smtClean="0">
              <a:solidFill>
                <a:prstClr val="black"/>
              </a:solidFill>
              <a:latin typeface="Calibri"/>
              <a:cs typeface="Arial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683568" y="1905218"/>
            <a:ext cx="813690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cs-CZ" sz="2400" b="1" dirty="0"/>
              <a:t>Zaměstnaní v NH:                   </a:t>
            </a:r>
            <a:r>
              <a:rPr lang="cs-CZ" sz="2400" b="1" dirty="0" smtClean="0"/>
              <a:t>  </a:t>
            </a:r>
            <a:r>
              <a:rPr lang="cs-CZ" sz="2400" b="1" dirty="0">
                <a:solidFill>
                  <a:srgbClr val="A50021"/>
                </a:solidFill>
              </a:rPr>
              <a:t>583,9 tis. </a:t>
            </a:r>
            <a:r>
              <a:rPr lang="cs-CZ" sz="2000" dirty="0"/>
              <a:t>(2.čtvrtletí 2018)</a:t>
            </a:r>
          </a:p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cs-CZ" sz="2400" b="1" dirty="0"/>
              <a:t>Nezaměstnaní:                  </a:t>
            </a:r>
            <a:r>
              <a:rPr lang="cs-CZ" sz="2400" b="1" dirty="0" smtClean="0"/>
              <a:t>        </a:t>
            </a:r>
            <a:r>
              <a:rPr lang="cs-CZ" sz="2400" b="1" dirty="0">
                <a:solidFill>
                  <a:srgbClr val="A50021"/>
                </a:solidFill>
              </a:rPr>
              <a:t>30,5 tis. </a:t>
            </a:r>
            <a:r>
              <a:rPr lang="cs-CZ" sz="2000" dirty="0"/>
              <a:t>(ke 30.9.2018)</a:t>
            </a:r>
          </a:p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cs-CZ" sz="2400" b="1" dirty="0"/>
              <a:t>Cizinci na trhu práce</a:t>
            </a:r>
            <a:r>
              <a:rPr lang="cs-CZ" sz="2400" b="1" dirty="0" smtClean="0"/>
              <a:t>:               </a:t>
            </a:r>
            <a:r>
              <a:rPr lang="cs-CZ" sz="2400" b="1" dirty="0">
                <a:solidFill>
                  <a:srgbClr val="A50021"/>
                </a:solidFill>
              </a:rPr>
              <a:t>65,8 tis. </a:t>
            </a:r>
            <a:r>
              <a:rPr lang="cs-CZ" sz="2000" dirty="0"/>
              <a:t>(včetně </a:t>
            </a:r>
            <a:r>
              <a:rPr lang="cs-CZ" sz="2000" dirty="0" smtClean="0"/>
              <a:t>živnostníků</a:t>
            </a:r>
            <a:r>
              <a:rPr lang="cs-CZ" sz="2000" dirty="0"/>
              <a:t>)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400" b="1" dirty="0"/>
              <a:t>Podíl nezaměstnaných osob </a:t>
            </a: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b="1" dirty="0"/>
              <a:t>        </a:t>
            </a:r>
            <a:r>
              <a:rPr lang="cs-CZ" sz="2400" b="1" dirty="0" smtClean="0"/>
              <a:t>   </a:t>
            </a:r>
            <a:r>
              <a:rPr lang="cs-CZ" sz="2400" b="1" dirty="0"/>
              <a:t>na obyvatelstvu 15 - 64 let</a:t>
            </a:r>
            <a:r>
              <a:rPr lang="cs-CZ" sz="2400" b="1" dirty="0" smtClean="0"/>
              <a:t>:   </a:t>
            </a:r>
            <a:r>
              <a:rPr lang="cs-CZ" sz="2400" b="1" dirty="0" smtClean="0">
                <a:solidFill>
                  <a:srgbClr val="A50021"/>
                </a:solidFill>
              </a:rPr>
              <a:t>3,7 </a:t>
            </a:r>
            <a:r>
              <a:rPr lang="cs-CZ" sz="2400" b="1" dirty="0">
                <a:solidFill>
                  <a:srgbClr val="A50021"/>
                </a:solidFill>
              </a:rPr>
              <a:t>% </a:t>
            </a:r>
            <a:r>
              <a:rPr lang="cs-CZ" sz="2000" dirty="0"/>
              <a:t>(k 30.9.2018)</a:t>
            </a: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b="1" dirty="0"/>
              <a:t>                                 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Počet evidovaných volných míst:   </a:t>
            </a:r>
            <a:r>
              <a:rPr lang="cs-CZ" sz="2400" b="1" dirty="0" smtClean="0">
                <a:solidFill>
                  <a:srgbClr val="A50021"/>
                </a:solidFill>
              </a:rPr>
              <a:t>24 </a:t>
            </a:r>
            <a:r>
              <a:rPr lang="cs-CZ" sz="2400" b="1" dirty="0">
                <a:solidFill>
                  <a:srgbClr val="A50021"/>
                </a:solidFill>
              </a:rPr>
              <a:t>868 </a:t>
            </a:r>
            <a:r>
              <a:rPr lang="cs-CZ" sz="2000" dirty="0"/>
              <a:t>(k 30.9.2018)</a:t>
            </a:r>
            <a:endParaRPr lang="cs-CZ" sz="2000" b="1" dirty="0"/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Počet uchazečů na 1 volné místo:  </a:t>
            </a:r>
            <a:r>
              <a:rPr lang="cs-CZ" sz="2400" b="1" dirty="0" smtClean="0">
                <a:solidFill>
                  <a:srgbClr val="A50021"/>
                </a:solidFill>
              </a:rPr>
              <a:t>1,2</a:t>
            </a:r>
            <a:endParaRPr lang="cs-CZ" sz="2400" b="1" dirty="0">
              <a:solidFill>
                <a:srgbClr val="A50021"/>
              </a:solidFill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8090301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Cizinci na</a:t>
            </a: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trhu práce – zdroje dat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95536" y="1643608"/>
            <a:ext cx="84249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cs-CZ" sz="2800" dirty="0" smtClean="0">
              <a:solidFill>
                <a:prstClr val="black"/>
              </a:solidFill>
              <a:latin typeface="Calibri"/>
              <a:cs typeface="Arial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611560" y="1643608"/>
            <a:ext cx="8424936" cy="43395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400" b="1" dirty="0" smtClean="0">
                <a:solidFill>
                  <a:srgbClr val="001E96"/>
                </a:solidFill>
              </a:rPr>
              <a:t>Úřad práce: </a:t>
            </a:r>
          </a:p>
          <a:p>
            <a:pPr marL="342900" indent="-342900" eaLnBrk="1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2400" dirty="0" smtClean="0"/>
              <a:t>Informační systém </a:t>
            </a:r>
            <a:r>
              <a:rPr lang="cs-CZ" sz="2400" dirty="0" err="1" smtClean="0"/>
              <a:t>OKpráce</a:t>
            </a:r>
            <a:endParaRPr lang="cs-CZ" sz="2400" dirty="0" smtClean="0"/>
          </a:p>
          <a:p>
            <a:pPr marL="342900" indent="-342900" eaLnBrk="1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2400" dirty="0" smtClean="0"/>
              <a:t>Centrální evidence </a:t>
            </a:r>
            <a:r>
              <a:rPr lang="cs-CZ" sz="2400" dirty="0" err="1" smtClean="0"/>
              <a:t>ZamK</a:t>
            </a:r>
            <a:r>
              <a:rPr lang="cs-CZ" sz="2400" dirty="0" smtClean="0"/>
              <a:t> / MK (MPSV, MV, MZV)</a:t>
            </a:r>
          </a:p>
          <a:p>
            <a:pPr eaLnBrk="1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400" b="1" dirty="0" smtClean="0"/>
              <a:t> </a:t>
            </a:r>
            <a:r>
              <a:rPr lang="cs-CZ" sz="2400" dirty="0" smtClean="0"/>
              <a:t>-  Informační povinnost zaměstnavatelů: </a:t>
            </a:r>
            <a:r>
              <a:rPr lang="cs-CZ" sz="2000" dirty="0" smtClean="0"/>
              <a:t>informace o nástupu občana EU/EHP a cizince, který nepotřebuje povolení k zaměstnání, informace o ukončení výkonu práce, </a:t>
            </a:r>
            <a:r>
              <a:rPr lang="cs-CZ" sz="2000" dirty="0" smtClean="0"/>
              <a:t>sdělení o nástupu po vydání </a:t>
            </a:r>
            <a:r>
              <a:rPr lang="cs-CZ" sz="2000" dirty="0" err="1" smtClean="0"/>
              <a:t>ZamK</a:t>
            </a:r>
            <a:r>
              <a:rPr lang="cs-CZ" sz="2000" dirty="0" smtClean="0"/>
              <a:t>, oznamovací </a:t>
            </a:r>
            <a:r>
              <a:rPr lang="cs-CZ" sz="2000" dirty="0" smtClean="0"/>
              <a:t>povinnost o nenastoupení cizince, kterému bylo vydáno povolení k zaměstnání nebo </a:t>
            </a:r>
            <a:r>
              <a:rPr lang="cs-CZ" sz="2000" dirty="0" err="1" smtClean="0"/>
              <a:t>ZamK</a:t>
            </a:r>
            <a:r>
              <a:rPr lang="cs-CZ" sz="2000" dirty="0" smtClean="0"/>
              <a:t>/MK</a:t>
            </a:r>
          </a:p>
          <a:p>
            <a:pPr eaLnBrk="1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400" b="1" dirty="0" smtClean="0">
                <a:solidFill>
                  <a:srgbClr val="001E96"/>
                </a:solidFill>
              </a:rPr>
              <a:t>Živnostenský úřad 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cs-CZ" sz="2400" dirty="0" smtClean="0"/>
              <a:t>                        - informace o cizincích podnikatelích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28831735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19673" y="188913"/>
            <a:ext cx="7200478" cy="1368425"/>
          </a:xfrm>
        </p:spPr>
        <p:txBody>
          <a:bodyPr/>
          <a:lstStyle/>
          <a:p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Cizinci na trhu práce v JMK</a:t>
            </a:r>
            <a:b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Počet cizinců na trhu práce </a:t>
            </a:r>
            <a:r>
              <a:rPr lang="cs-CZ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(ke 30.9.2018)</a:t>
            </a:r>
            <a:endParaRPr lang="cs-CZ" sz="18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4614012"/>
              </p:ext>
            </p:extLst>
          </p:nvPr>
        </p:nvGraphicFramePr>
        <p:xfrm>
          <a:off x="899592" y="1556792"/>
          <a:ext cx="7902179" cy="4720739"/>
        </p:xfrm>
        <a:graphic>
          <a:graphicData uri="http://schemas.openxmlformats.org/drawingml/2006/table">
            <a:tbl>
              <a:tblPr/>
              <a:tblGrid>
                <a:gridCol w="2581899"/>
                <a:gridCol w="665035"/>
                <a:gridCol w="665035"/>
                <a:gridCol w="665035"/>
                <a:gridCol w="665035"/>
                <a:gridCol w="665035"/>
                <a:gridCol w="665035"/>
                <a:gridCol w="665035"/>
                <a:gridCol w="665035"/>
              </a:tblGrid>
              <a:tr h="63336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Blansko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Brno-město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Brno-venkov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Břeclav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Hodonín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Vyškov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Znojmo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kraj celkem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81616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Pracovní povolení, Zaměstnanecké, Modré a Zelené karty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952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3 479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952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2 714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952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952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952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952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952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r>
                        <a:rPr lang="cs-CZ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732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952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957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Informace - občané EU/EHP a Švýcarska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cs-CZ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397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952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26 357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952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864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952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952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cs-CZ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025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952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952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952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40 195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952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85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Informace - cizinci na území ČR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952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r>
                        <a:rPr lang="cs-CZ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821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952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952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952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952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952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952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cs-CZ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700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952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64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 registrovaní ÚP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011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952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37 657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952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908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952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952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2 550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952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952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cs-CZ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952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58 627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952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9285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(ke </a:t>
                      </a:r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30.9.2018)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9328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cizinci registrovaní živnostenskými úřady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952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952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952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952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952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952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952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</a:t>
                      </a:r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205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952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64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(3. </a:t>
                      </a:r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čtvrtletí </a:t>
                      </a:r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2018)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2914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2 292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952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41 931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952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9 691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952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5 525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952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3 025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952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663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952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705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952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65 832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952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028491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Cizinci na trhu práce v JMK</a:t>
            </a:r>
            <a:b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Cizinci na trhu práce v JMK dle typu registrace </a:t>
            </a:r>
            <a:r>
              <a:rPr lang="cs-CZ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(ke 30.9.2018)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6487245"/>
              </p:ext>
            </p:extLst>
          </p:nvPr>
        </p:nvGraphicFramePr>
        <p:xfrm>
          <a:off x="1691680" y="1484784"/>
          <a:ext cx="6840760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536371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19673" y="188913"/>
            <a:ext cx="7200478" cy="1368425"/>
          </a:xfrm>
        </p:spPr>
        <p:txBody>
          <a:bodyPr/>
          <a:lstStyle/>
          <a:p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Cizinci na trhu práce v JMK</a:t>
            </a:r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b="0" dirty="0">
                <a:latin typeface="Arial" panose="020B0604020202020204" pitchFamily="34" charset="0"/>
                <a:cs typeface="Arial" panose="020B0604020202020204" pitchFamily="34" charset="0"/>
              </a:rPr>
              <a:t>Struktura </a:t>
            </a:r>
            <a:r>
              <a:rPr lang="cs-CZ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pracovních míst obsazených cizinci </a:t>
            </a:r>
            <a:br>
              <a:rPr lang="cs-CZ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dle odvětví </a:t>
            </a:r>
            <a:r>
              <a:rPr lang="cs-CZ" sz="1800" b="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ke 30.9.2018)</a:t>
            </a:r>
            <a:r>
              <a:rPr lang="cs-CZ" sz="1800" dirty="0"/>
              <a:t/>
            </a:r>
            <a:br>
              <a:rPr lang="cs-CZ" sz="1800" dirty="0"/>
            </a:br>
            <a:endParaRPr lang="cs-CZ" sz="18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0661627"/>
              </p:ext>
            </p:extLst>
          </p:nvPr>
        </p:nvGraphicFramePr>
        <p:xfrm>
          <a:off x="899592" y="1556792"/>
          <a:ext cx="7911455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712253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19673" y="188913"/>
            <a:ext cx="7200478" cy="1368425"/>
          </a:xfrm>
        </p:spPr>
        <p:txBody>
          <a:bodyPr/>
          <a:lstStyle/>
          <a:p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Cizinci na trhu práce v JMK</a:t>
            </a:r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b="0" dirty="0">
                <a:latin typeface="Arial" panose="020B0604020202020204" pitchFamily="34" charset="0"/>
                <a:cs typeface="Arial" panose="020B0604020202020204" pitchFamily="34" charset="0"/>
              </a:rPr>
              <a:t>Struktura míst </a:t>
            </a:r>
            <a:r>
              <a:rPr lang="cs-CZ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obsazených </a:t>
            </a:r>
            <a:r>
              <a:rPr lang="cs-CZ" sz="2400" b="0" dirty="0">
                <a:latin typeface="Arial" panose="020B0604020202020204" pitchFamily="34" charset="0"/>
                <a:cs typeface="Arial" panose="020B0604020202020204" pitchFamily="34" charset="0"/>
              </a:rPr>
              <a:t>cizinci dle CZ </a:t>
            </a:r>
            <a:r>
              <a:rPr lang="cs-CZ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ISCO</a:t>
            </a:r>
            <a:br>
              <a:rPr lang="cs-CZ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(ke 30.9.2018)</a:t>
            </a:r>
            <a:r>
              <a:rPr lang="cs-CZ" sz="2400" dirty="0"/>
              <a:t/>
            </a:r>
            <a:br>
              <a:rPr lang="cs-CZ" sz="2400" dirty="0"/>
            </a:br>
            <a:endParaRPr lang="cs-CZ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9687496"/>
              </p:ext>
            </p:extLst>
          </p:nvPr>
        </p:nvGraphicFramePr>
        <p:xfrm>
          <a:off x="2483768" y="1124744"/>
          <a:ext cx="5472608" cy="5481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6251225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39751" y="188913"/>
            <a:ext cx="6480399" cy="1368425"/>
          </a:xfrm>
        </p:spPr>
        <p:txBody>
          <a:bodyPr/>
          <a:lstStyle/>
          <a:p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Nejčastěji poptávané profese pro cizince</a:t>
            </a:r>
          </a:p>
        </p:txBody>
      </p:sp>
      <p:sp>
        <p:nvSpPr>
          <p:cNvPr id="3" name="Obdélník 2"/>
          <p:cNvSpPr/>
          <p:nvPr/>
        </p:nvSpPr>
        <p:spPr>
          <a:xfrm>
            <a:off x="827584" y="1628800"/>
            <a:ext cx="806489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>
              <a:spcBef>
                <a:spcPct val="20000"/>
              </a:spcBef>
            </a:pPr>
            <a:r>
              <a:rPr lang="cs-CZ" sz="2000" b="1" kern="0" dirty="0">
                <a:solidFill>
                  <a:srgbClr val="001E96"/>
                </a:solidFill>
                <a:latin typeface="Arial"/>
              </a:rPr>
              <a:t>kvalifikované profese </a:t>
            </a:r>
            <a:r>
              <a:rPr lang="cs-CZ" sz="2000" kern="0" dirty="0">
                <a:solidFill>
                  <a:srgbClr val="001E96"/>
                </a:solidFill>
                <a:latin typeface="Arial"/>
              </a:rPr>
              <a:t>(</a:t>
            </a:r>
            <a:r>
              <a:rPr lang="cs-CZ" sz="2000" b="1" kern="0" dirty="0">
                <a:solidFill>
                  <a:srgbClr val="001E96"/>
                </a:solidFill>
                <a:latin typeface="Arial"/>
              </a:rPr>
              <a:t>není dostatek vhodných uchazečů):</a:t>
            </a:r>
          </a:p>
          <a:p>
            <a:pPr marL="342900" lvl="0" indent="-342900" eaLnBrk="0" hangingPunct="0">
              <a:spcBef>
                <a:spcPct val="20000"/>
              </a:spcBef>
              <a:buFontTx/>
              <a:buChar char="•"/>
            </a:pPr>
            <a:r>
              <a:rPr lang="cs-CZ" sz="2000" kern="0" dirty="0">
                <a:solidFill>
                  <a:srgbClr val="000000"/>
                </a:solidFill>
                <a:latin typeface="Arial"/>
              </a:rPr>
              <a:t>odborníci v IT (programátoři, vývojáři software)</a:t>
            </a:r>
          </a:p>
          <a:p>
            <a:pPr marL="342900" lvl="0" indent="-342900" eaLnBrk="0" hangingPunct="0">
              <a:spcBef>
                <a:spcPct val="20000"/>
              </a:spcBef>
              <a:buFontTx/>
              <a:buChar char="•"/>
            </a:pPr>
            <a:r>
              <a:rPr lang="cs-CZ" sz="2000" kern="0" dirty="0">
                <a:solidFill>
                  <a:srgbClr val="000000"/>
                </a:solidFill>
                <a:latin typeface="Arial"/>
              </a:rPr>
              <a:t>kvalifikované dělnické profese, zejména ve strojírenství</a:t>
            </a:r>
          </a:p>
          <a:p>
            <a:pPr lvl="0" eaLnBrk="0" hangingPunct="0">
              <a:spcBef>
                <a:spcPct val="20000"/>
              </a:spcBef>
            </a:pPr>
            <a:r>
              <a:rPr lang="cs-CZ" sz="2000" kern="0" dirty="0">
                <a:solidFill>
                  <a:srgbClr val="000000"/>
                </a:solidFill>
                <a:latin typeface="Arial"/>
              </a:rPr>
              <a:t>     (frézař, soustružník, svářeč atd.)</a:t>
            </a:r>
          </a:p>
          <a:p>
            <a:pPr marL="342900" lvl="0" indent="-342900" eaLnBrk="0" hangingPunct="0">
              <a:spcBef>
                <a:spcPct val="20000"/>
              </a:spcBef>
              <a:buFontTx/>
              <a:buChar char="•"/>
            </a:pPr>
            <a:r>
              <a:rPr lang="cs-CZ" sz="2000" kern="0" dirty="0">
                <a:solidFill>
                  <a:srgbClr val="000000"/>
                </a:solidFill>
                <a:latin typeface="Arial"/>
              </a:rPr>
              <a:t>lékaři</a:t>
            </a:r>
          </a:p>
          <a:p>
            <a:pPr marL="342900" lvl="0" indent="-342900" eaLnBrk="0" hangingPunct="0">
              <a:spcBef>
                <a:spcPct val="20000"/>
              </a:spcBef>
              <a:buFontTx/>
              <a:buChar char="•"/>
            </a:pPr>
            <a:r>
              <a:rPr lang="cs-CZ" sz="2000" kern="0" dirty="0">
                <a:solidFill>
                  <a:srgbClr val="000000"/>
                </a:solidFill>
                <a:latin typeface="Arial"/>
              </a:rPr>
              <a:t>učitelé jazyků</a:t>
            </a:r>
          </a:p>
          <a:p>
            <a:pPr lvl="0" eaLnBrk="0" hangingPunct="0">
              <a:spcBef>
                <a:spcPct val="20000"/>
              </a:spcBef>
            </a:pPr>
            <a:r>
              <a:rPr lang="cs-CZ" sz="2000" b="1" kern="0" dirty="0">
                <a:solidFill>
                  <a:srgbClr val="001E96"/>
                </a:solidFill>
                <a:latin typeface="Arial"/>
              </a:rPr>
              <a:t>nekvalifikované profese </a:t>
            </a:r>
            <a:r>
              <a:rPr lang="cs-CZ" sz="2000" kern="0" dirty="0">
                <a:solidFill>
                  <a:srgbClr val="001E96"/>
                </a:solidFill>
                <a:latin typeface="Arial"/>
              </a:rPr>
              <a:t>(</a:t>
            </a:r>
            <a:r>
              <a:rPr lang="cs-CZ" sz="2000" b="1" kern="0" dirty="0">
                <a:solidFill>
                  <a:srgbClr val="001E96"/>
                </a:solidFill>
                <a:latin typeface="Arial"/>
              </a:rPr>
              <a:t>čeští uchazeči nemají zájem o málo placenou a často fyzicky namáhavou práci)</a:t>
            </a:r>
          </a:p>
          <a:p>
            <a:pPr marL="342900" lvl="0" indent="-342900" eaLnBrk="0" hangingPunct="0">
              <a:spcBef>
                <a:spcPct val="20000"/>
              </a:spcBef>
              <a:buFontTx/>
              <a:buChar char="•"/>
            </a:pPr>
            <a:r>
              <a:rPr lang="cs-CZ" sz="2000" kern="0" dirty="0">
                <a:solidFill>
                  <a:srgbClr val="000000"/>
                </a:solidFill>
                <a:latin typeface="Arial"/>
              </a:rPr>
              <a:t>dělníci na stavbách</a:t>
            </a:r>
          </a:p>
          <a:p>
            <a:pPr marL="342900" lvl="0" indent="-342900" eaLnBrk="0" hangingPunct="0">
              <a:spcBef>
                <a:spcPct val="20000"/>
              </a:spcBef>
              <a:buFontTx/>
              <a:buChar char="•"/>
            </a:pPr>
            <a:r>
              <a:rPr lang="cs-CZ" sz="2000" kern="0" dirty="0">
                <a:solidFill>
                  <a:srgbClr val="000000"/>
                </a:solidFill>
                <a:latin typeface="Arial"/>
              </a:rPr>
              <a:t>montážní a pomocní dělníci v průmyslu</a:t>
            </a:r>
          </a:p>
          <a:p>
            <a:pPr marL="342900" lvl="0" indent="-342900" eaLnBrk="0" hangingPunct="0">
              <a:spcBef>
                <a:spcPct val="20000"/>
              </a:spcBef>
              <a:buFontTx/>
              <a:buChar char="•"/>
            </a:pPr>
            <a:r>
              <a:rPr lang="cs-CZ" sz="2000" kern="0" dirty="0">
                <a:solidFill>
                  <a:srgbClr val="000000"/>
                </a:solidFill>
                <a:latin typeface="Arial"/>
              </a:rPr>
              <a:t>sezónní pracovníci v zemědělství a lesnictví</a:t>
            </a:r>
          </a:p>
          <a:p>
            <a:pPr marL="342900" lvl="0" indent="-342900" eaLnBrk="0" hangingPunct="0">
              <a:spcBef>
                <a:spcPct val="20000"/>
              </a:spcBef>
              <a:buFontTx/>
              <a:buChar char="•"/>
            </a:pPr>
            <a:r>
              <a:rPr lang="cs-CZ" sz="2000" kern="0" dirty="0">
                <a:solidFill>
                  <a:srgbClr val="000000"/>
                </a:solidFill>
                <a:latin typeface="Arial"/>
              </a:rPr>
              <a:t>uklízeči </a:t>
            </a:r>
            <a:endParaRPr lang="cs-CZ" kern="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538736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Cizinci na trhu práce</a:t>
            </a:r>
            <a:b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Státní příslušnost cizinců registrovaných ÚP </a:t>
            </a:r>
            <a:br>
              <a:rPr lang="cs-CZ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(ke 30.9.2018)</a:t>
            </a:r>
            <a:endParaRPr lang="cs-CZ" sz="18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868906"/>
              </p:ext>
            </p:extLst>
          </p:nvPr>
        </p:nvGraphicFramePr>
        <p:xfrm>
          <a:off x="2123728" y="1556792"/>
          <a:ext cx="6624736" cy="4680522"/>
        </p:xfrm>
        <a:graphic>
          <a:graphicData uri="http://schemas.openxmlformats.org/drawingml/2006/table">
            <a:tbl>
              <a:tblPr/>
              <a:tblGrid>
                <a:gridCol w="2592288"/>
                <a:gridCol w="2088232"/>
                <a:gridCol w="1944216"/>
              </a:tblGrid>
              <a:tr h="55149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státní příslušnost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počet 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podíl  (%)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41949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Slovensko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26 512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45,2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49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Ukrajina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10 839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49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Rumunsko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</a:t>
                      </a:r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49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Bulharsko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715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49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Maďarsko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1 830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49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Polsko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49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Rusko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1 381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49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Vietnam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49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Itálie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62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ostatní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8 344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147500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 sablona_UP (1)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8956</TotalTime>
  <Words>703</Words>
  <Application>Microsoft Office PowerPoint</Application>
  <PresentationFormat>Předvádění na obrazovce (4:3)</PresentationFormat>
  <Paragraphs>222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PPT sablona_UP (1)</vt:lpstr>
      <vt:lpstr>Cizinci na trhu práce v JMK </vt:lpstr>
      <vt:lpstr>Základní charakteristiky  trhu práce v JmK </vt:lpstr>
      <vt:lpstr>Cizinci na trhu práce – zdroje dat</vt:lpstr>
      <vt:lpstr>Cizinci na trhu práce v JMK Počet cizinců na trhu práce (ke 30.9.2018)</vt:lpstr>
      <vt:lpstr>Cizinci na trhu práce v JMK Cizinci na trhu práce v JMK dle typu registrace (ke 30.9.2018)</vt:lpstr>
      <vt:lpstr>Cizinci na trhu práce v JMK Struktura pracovních míst obsazených cizinci  dle odvětví (ke 30.9.2018) </vt:lpstr>
      <vt:lpstr>Cizinci na trhu práce v JMK Struktura míst obsazených cizinci dle CZ ISCO (ke 30.9.2018) </vt:lpstr>
      <vt:lpstr>Nejčastěji poptávané profese pro cizince</vt:lpstr>
      <vt:lpstr>Cizinci na trhu práce Státní příslušnost cizinců registrovaných ÚP  (ke 30.9.2018)</vt:lpstr>
      <vt:lpstr>Cizinci na trhu práce  Vývoj počtu cizinců v JMK 2006-2018</vt:lpstr>
      <vt:lpstr>Poptávka po pracovní síle Volná pracovní místa evidovaná Úřadem práce (ke 30.9.2018)</vt:lpstr>
      <vt:lpstr>Poptávka po pracovní síle  Volná pracovní místa podle požadavku zaměstnavatele na cizince (ke 30.9. 2018)</vt:lpstr>
      <vt:lpstr>Poptávka po zahraniční pracovní síle  </vt:lpstr>
      <vt:lpstr>Poptávka po pracovní síle  Vývoj počtu pracovních povolení podle typu povolení v letech 2015-2018</vt:lpstr>
      <vt:lpstr>Děkuji  za pozornost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Jihomoravský kraj</dc:title>
  <dc:creator>BartovaM</dc:creator>
  <cp:lastModifiedBy>Ondráková Ivana Mgr. (UPB-BOS)</cp:lastModifiedBy>
  <cp:revision>421</cp:revision>
  <cp:lastPrinted>2016-02-18T09:38:45Z</cp:lastPrinted>
  <dcterms:created xsi:type="dcterms:W3CDTF">2007-12-17T12:24:52Z</dcterms:created>
  <dcterms:modified xsi:type="dcterms:W3CDTF">2018-10-25T06:23:10Z</dcterms:modified>
</cp:coreProperties>
</file>