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444" r:id="rId2"/>
    <p:sldId id="445" r:id="rId3"/>
    <p:sldId id="465" r:id="rId4"/>
    <p:sldId id="457" r:id="rId5"/>
    <p:sldId id="453" r:id="rId6"/>
    <p:sldId id="461" r:id="rId7"/>
    <p:sldId id="459" r:id="rId8"/>
    <p:sldId id="450" r:id="rId9"/>
    <p:sldId id="456" r:id="rId10"/>
    <p:sldId id="458" r:id="rId11"/>
    <p:sldId id="455" r:id="rId12"/>
    <p:sldId id="449" r:id="rId13"/>
    <p:sldId id="464" r:id="rId14"/>
    <p:sldId id="462" r:id="rId15"/>
    <p:sldId id="443" r:id="rId16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96"/>
    <a:srgbClr val="A50021"/>
    <a:srgbClr val="990000"/>
    <a:srgbClr val="0033CC"/>
    <a:srgbClr val="95B9E6"/>
    <a:srgbClr val="000000"/>
    <a:srgbClr val="D0E0F4"/>
    <a:srgbClr val="CC0000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2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90.34.24\Analyza_TP\Vystupy\PREZENTACE\Iva%202018_08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90.34.24\Analyza_TP\Data\Okresy\ZZ2a\ZZ2a_JM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114499222601401"/>
          <c:y val="0.26003073135040589"/>
          <c:w val="0.50335104589524182"/>
          <c:h val="0.59242141482160116"/>
        </c:manualLayout>
      </c:layout>
      <c:pie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0.14812696586586016"/>
                  <c:y val="3.624186648561107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err="1"/>
                      <a:t>Povolení</a:t>
                    </a:r>
                    <a:r>
                      <a:rPr lang="en-US" sz="1500" dirty="0"/>
                      <a:t> (</a:t>
                    </a:r>
                    <a:r>
                      <a:rPr lang="en-US" sz="1500" dirty="0" err="1"/>
                      <a:t>Zaměstnanecké</a:t>
                    </a:r>
                    <a:r>
                      <a:rPr lang="en-US" sz="1500" dirty="0"/>
                      <a:t> </a:t>
                    </a:r>
                    <a:r>
                      <a:rPr lang="en-US" sz="1500" dirty="0" err="1" smtClean="0"/>
                      <a:t>karty</a:t>
                    </a:r>
                    <a:r>
                      <a:rPr lang="en-US" sz="1500" dirty="0"/>
                      <a:t>, </a:t>
                    </a:r>
                    <a:r>
                      <a:rPr lang="en-US" sz="1500" dirty="0" err="1"/>
                      <a:t>Modré</a:t>
                    </a:r>
                    <a:r>
                      <a:rPr lang="en-US" sz="1500" dirty="0"/>
                      <a:t> a </a:t>
                    </a:r>
                    <a:r>
                      <a:rPr lang="en-US" sz="1500" dirty="0" err="1"/>
                      <a:t>Zelené</a:t>
                    </a:r>
                    <a:r>
                      <a:rPr lang="en-US" sz="1500" dirty="0"/>
                      <a:t> </a:t>
                    </a:r>
                    <a:r>
                      <a:rPr lang="en-US" sz="1500" dirty="0" err="1"/>
                      <a:t>karty</a:t>
                    </a:r>
                    <a:r>
                      <a:rPr lang="en-US" sz="1500" dirty="0"/>
                      <a:t>, </a:t>
                    </a:r>
                    <a:r>
                      <a:rPr lang="en-US" sz="1500" dirty="0" err="1"/>
                      <a:t>Pracovní</a:t>
                    </a:r>
                    <a:r>
                      <a:rPr lang="en-US" sz="1500" dirty="0"/>
                      <a:t> </a:t>
                    </a:r>
                    <a:r>
                      <a:rPr lang="en-US" sz="1500" dirty="0" err="1"/>
                      <a:t>povolení</a:t>
                    </a:r>
                    <a:r>
                      <a:rPr lang="en-US" sz="1500" dirty="0"/>
                      <a:t>)
12%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448012113340673"/>
                  <c:y val="-5.5728982169445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6318021461623003E-2"/>
                  <c:y val="0.315324806881916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8572824288828496"/>
                  <c:y val="7.11809017164926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500" b="1">
                    <a:latin typeface="+mn-lt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'[Iva 2018_08.xlsx]2018'!$B$112:$B$116</c:f>
              <c:strCache>
                <c:ptCount val="4"/>
                <c:pt idx="0">
                  <c:v>Povolení (Zaměstnanecké karty, Modré a Zelené karty, Pracovní povolení)</c:v>
                </c:pt>
                <c:pt idx="1">
                  <c:v>Informace - občané EU/EHP a Švýcarska</c:v>
                </c:pt>
                <c:pt idx="2">
                  <c:v>Informace - cizinci z třetích zemí, kteří nepotřebují povolení</c:v>
                </c:pt>
                <c:pt idx="3">
                  <c:v>Cizinci - podnikatelé registrovaní živnostenskými úřady</c:v>
                </c:pt>
              </c:strCache>
            </c:strRef>
          </c:cat>
          <c:val>
            <c:numRef>
              <c:f>'[Iva 2018_08.xlsx]2018'!$C$112:$C$116</c:f>
              <c:numCache>
                <c:formatCode>#,##0</c:formatCode>
                <c:ptCount val="5"/>
                <c:pt idx="0">
                  <c:v>7732</c:v>
                </c:pt>
                <c:pt idx="1">
                  <c:v>40195</c:v>
                </c:pt>
                <c:pt idx="2">
                  <c:v>10700</c:v>
                </c:pt>
                <c:pt idx="3">
                  <c:v>7205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814595418921043"/>
          <c:y val="2.8670483788247235E-2"/>
          <c:w val="0.52705994030175229"/>
          <c:h val="0.8721513965727176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#,##0" sourceLinked="0"/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'[Iva 2018_08.xlsx]2018'!$B$85:$B$105</c:f>
              <c:strCache>
                <c:ptCount val="21"/>
                <c:pt idx="0">
                  <c:v>A01  zemědělství, myslivost</c:v>
                </c:pt>
                <c:pt idx="1">
                  <c:v>A02, A03  lesnictví, rybářství</c:v>
                </c:pt>
                <c:pt idx="2">
                  <c:v>B  těžba, dobývání</c:v>
                </c:pt>
                <c:pt idx="3">
                  <c:v>C  zpracovatelský průmysl</c:v>
                </c:pt>
                <c:pt idx="4">
                  <c:v>D  výroba elektřiny, plynu, tepla, klim. vzduchu</c:v>
                </c:pt>
                <c:pt idx="5">
                  <c:v>E  zásobování vodou, odpadní vody, odpady</c:v>
                </c:pt>
                <c:pt idx="6">
                  <c:v>F  stavebnictví</c:v>
                </c:pt>
                <c:pt idx="7">
                  <c:v>G  obchod, opravy spotřebičů, mot. vozidel</c:v>
                </c:pt>
                <c:pt idx="8">
                  <c:v>H  doprava a skladování</c:v>
                </c:pt>
                <c:pt idx="9">
                  <c:v>I  ubytování, stravování a pohostinství</c:v>
                </c:pt>
                <c:pt idx="10">
                  <c:v>J  informace a komunikace</c:v>
                </c:pt>
                <c:pt idx="11">
                  <c:v>K   peněžnictví a pojišťovnictví</c:v>
                </c:pt>
                <c:pt idx="12">
                  <c:v>L  nemovitosti</c:v>
                </c:pt>
                <c:pt idx="13">
                  <c:v>M  věda, výzkum, technika</c:v>
                </c:pt>
                <c:pt idx="14">
                  <c:v>N  administrativa</c:v>
                </c:pt>
                <c:pt idx="15">
                  <c:v>O  veřejná správa, obrana, sociální zabezpečení</c:v>
                </c:pt>
                <c:pt idx="16">
                  <c:v>P  vzdělávání</c:v>
                </c:pt>
                <c:pt idx="17">
                  <c:v>Q  zdravotní a sociální péče</c:v>
                </c:pt>
                <c:pt idx="18">
                  <c:v>R  kultura, zábava, rekreace</c:v>
                </c:pt>
                <c:pt idx="19">
                  <c:v>S  ostatní činnosti</c:v>
                </c:pt>
                <c:pt idx="20">
                  <c:v>U  exteritoriální organizace a instituce</c:v>
                </c:pt>
              </c:strCache>
            </c:strRef>
          </c:cat>
          <c:val>
            <c:numRef>
              <c:f>'[Iva 2018_08.xlsx]2018'!$C$85:$C$105</c:f>
              <c:numCache>
                <c:formatCode>General</c:formatCode>
                <c:ptCount val="21"/>
                <c:pt idx="0">
                  <c:v>1616</c:v>
                </c:pt>
                <c:pt idx="1">
                  <c:v>86</c:v>
                </c:pt>
                <c:pt idx="2">
                  <c:v>151</c:v>
                </c:pt>
                <c:pt idx="3">
                  <c:v>14560</c:v>
                </c:pt>
                <c:pt idx="4">
                  <c:v>648</c:v>
                </c:pt>
                <c:pt idx="5">
                  <c:v>243</c:v>
                </c:pt>
                <c:pt idx="6">
                  <c:v>5825</c:v>
                </c:pt>
                <c:pt idx="7">
                  <c:v>5683</c:v>
                </c:pt>
                <c:pt idx="8">
                  <c:v>1749</c:v>
                </c:pt>
                <c:pt idx="9">
                  <c:v>1942</c:v>
                </c:pt>
                <c:pt idx="10">
                  <c:v>6058</c:v>
                </c:pt>
                <c:pt idx="11">
                  <c:v>532</c:v>
                </c:pt>
                <c:pt idx="12">
                  <c:v>807</c:v>
                </c:pt>
                <c:pt idx="13">
                  <c:v>5098</c:v>
                </c:pt>
                <c:pt idx="14">
                  <c:v>7952</c:v>
                </c:pt>
                <c:pt idx="15">
                  <c:v>139</c:v>
                </c:pt>
                <c:pt idx="16">
                  <c:v>2350</c:v>
                </c:pt>
                <c:pt idx="17">
                  <c:v>1671</c:v>
                </c:pt>
                <c:pt idx="18">
                  <c:v>454</c:v>
                </c:pt>
                <c:pt idx="19">
                  <c:v>421</c:v>
                </c:pt>
                <c:pt idx="20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53888"/>
        <c:axId val="69100288"/>
      </c:barChart>
      <c:catAx>
        <c:axId val="66853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b="1"/>
            </a:pPr>
            <a:endParaRPr lang="cs-CZ"/>
          </a:p>
        </c:txPr>
        <c:crossAx val="69100288"/>
        <c:crosses val="autoZero"/>
        <c:auto val="1"/>
        <c:lblAlgn val="ctr"/>
        <c:lblOffset val="100"/>
        <c:noMultiLvlLbl val="0"/>
      </c:catAx>
      <c:valAx>
        <c:axId val="691002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cs-CZ" sz="1200" b="0" dirty="0" smtClean="0"/>
                  <a:t>Počet obsazených míst</a:t>
                </a:r>
                <a:endParaRPr lang="cs-CZ" sz="12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8538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745781748610193"/>
          <c:y val="0.27432887482951096"/>
          <c:w val="0.50600298215405148"/>
          <c:h val="0.47187503540474707"/>
        </c:manualLayout>
      </c:layout>
      <c:pie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0.12654296856857106"/>
                  <c:y val="-3.027199966404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357657624093083"/>
                  <c:y val="1.09601633129192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871697721997152E-2"/>
                  <c:y val="-1.88551520987934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999373115905524E-2"/>
                  <c:y val="4.777469363092203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8764718412411981E-2"/>
                  <c:y val="3.49226760324024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1101283087574245E-2"/>
                  <c:y val="2.30740761721331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7915217570897027"/>
                  <c:y val="1.55454219301723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581711182996704E-2"/>
                  <c:y val="-5.74882456239732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1844586199802701E-2"/>
                  <c:y val="-8.1841482143499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'[Iva 2018_08.xlsx]2018'!$A$36:$A$44</c:f>
              <c:strCache>
                <c:ptCount val="9"/>
                <c:pt idx="0">
                  <c:v>zákonodárci a řídící pracovníci</c:v>
                </c:pt>
                <c:pt idx="1">
                  <c:v>specialisté</c:v>
                </c:pt>
                <c:pt idx="2">
                  <c:v>techničtí a odborní pracovníci</c:v>
                </c:pt>
                <c:pt idx="3">
                  <c:v>úředníci</c:v>
                </c:pt>
                <c:pt idx="4">
                  <c:v>pracovníci ve službách a prodeji</c:v>
                </c:pt>
                <c:pt idx="5">
                  <c:v>kvalifikovaní pracovníci v zem., les. a ryb.</c:v>
                </c:pt>
                <c:pt idx="6">
                  <c:v>řemeslníci a opraváři</c:v>
                </c:pt>
                <c:pt idx="7">
                  <c:v>obsluha strojů a zařízení, montéři</c:v>
                </c:pt>
                <c:pt idx="8">
                  <c:v>pomocní a nekvalifikovaní pracovníci</c:v>
                </c:pt>
              </c:strCache>
            </c:strRef>
          </c:cat>
          <c:val>
            <c:numRef>
              <c:f>'[Iva 2018_08.xlsx]2018'!$B$36:$B$44</c:f>
              <c:numCache>
                <c:formatCode>General</c:formatCode>
                <c:ptCount val="9"/>
                <c:pt idx="0">
                  <c:v>2.009313115117608</c:v>
                </c:pt>
                <c:pt idx="1">
                  <c:v>18.764391833114434</c:v>
                </c:pt>
                <c:pt idx="2">
                  <c:v>9.1834820134067918</c:v>
                </c:pt>
                <c:pt idx="3">
                  <c:v>7.5136029474474215</c:v>
                </c:pt>
                <c:pt idx="4">
                  <c:v>7.3788527470278193</c:v>
                </c:pt>
                <c:pt idx="5">
                  <c:v>0.62940283487130499</c:v>
                </c:pt>
                <c:pt idx="6">
                  <c:v>10.537806812560765</c:v>
                </c:pt>
                <c:pt idx="7">
                  <c:v>13.77181162263121</c:v>
                </c:pt>
                <c:pt idx="8">
                  <c:v>30.204513278864688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694983677027341E-2"/>
          <c:y val="6.7846643855924302E-2"/>
          <c:w val="0.88380093008745386"/>
          <c:h val="0.75073675009295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'[Iva 2018_08.xlsx]List2'!$B$11</c:f>
              <c:strCache>
                <c:ptCount val="1"/>
                <c:pt idx="0">
                  <c:v>ostatní</c:v>
                </c:pt>
              </c:strCache>
            </c:strRef>
          </c:tx>
          <c:invertIfNegative val="0"/>
          <c:cat>
            <c:strRef>
              <c:f>'[Iva 2018_08.xlsx]List2'!$A$12:$A$18</c:f>
              <c:strCache>
                <c:ptCount val="7"/>
                <c:pt idx="0">
                  <c:v>Blansko</c:v>
                </c:pt>
                <c:pt idx="1">
                  <c:v>Brno-město</c:v>
                </c:pt>
                <c:pt idx="2">
                  <c:v>Brno-venkov</c:v>
                </c:pt>
                <c:pt idx="3">
                  <c:v>Břeclav</c:v>
                </c:pt>
                <c:pt idx="4">
                  <c:v>Hodonín</c:v>
                </c:pt>
                <c:pt idx="5">
                  <c:v>Vyškov</c:v>
                </c:pt>
                <c:pt idx="6">
                  <c:v>Znojmo</c:v>
                </c:pt>
              </c:strCache>
            </c:strRef>
          </c:cat>
          <c:val>
            <c:numRef>
              <c:f>'[Iva 2018_08.xlsx]List2'!$B$12:$B$18</c:f>
              <c:numCache>
                <c:formatCode>#,##0</c:formatCode>
                <c:ptCount val="7"/>
                <c:pt idx="0">
                  <c:v>730</c:v>
                </c:pt>
                <c:pt idx="1">
                  <c:v>2807</c:v>
                </c:pt>
                <c:pt idx="2">
                  <c:v>5024</c:v>
                </c:pt>
                <c:pt idx="3">
                  <c:v>1087</c:v>
                </c:pt>
                <c:pt idx="4">
                  <c:v>1361</c:v>
                </c:pt>
                <c:pt idx="5">
                  <c:v>786</c:v>
                </c:pt>
                <c:pt idx="6">
                  <c:v>936</c:v>
                </c:pt>
              </c:numCache>
            </c:numRef>
          </c:val>
        </c:ser>
        <c:ser>
          <c:idx val="1"/>
          <c:order val="1"/>
          <c:tx>
            <c:strRef>
              <c:f>'[Iva 2018_08.xlsx]List2'!$C$11</c:f>
              <c:strCache>
                <c:ptCount val="1"/>
                <c:pt idx="0">
                  <c:v>pro cizince</c:v>
                </c:pt>
              </c:strCache>
            </c:strRef>
          </c:tx>
          <c:invertIfNegative val="0"/>
          <c:cat>
            <c:strRef>
              <c:f>'[Iva 2018_08.xlsx]List2'!$A$12:$A$18</c:f>
              <c:strCache>
                <c:ptCount val="7"/>
                <c:pt idx="0">
                  <c:v>Blansko</c:v>
                </c:pt>
                <c:pt idx="1">
                  <c:v>Brno-město</c:v>
                </c:pt>
                <c:pt idx="2">
                  <c:v>Brno-venkov</c:v>
                </c:pt>
                <c:pt idx="3">
                  <c:v>Břeclav</c:v>
                </c:pt>
                <c:pt idx="4">
                  <c:v>Hodonín</c:v>
                </c:pt>
                <c:pt idx="5">
                  <c:v>Vyškov</c:v>
                </c:pt>
                <c:pt idx="6">
                  <c:v>Znojmo</c:v>
                </c:pt>
              </c:strCache>
            </c:strRef>
          </c:cat>
          <c:val>
            <c:numRef>
              <c:f>'[Iva 2018_08.xlsx]List2'!$C$12:$C$18</c:f>
              <c:numCache>
                <c:formatCode>General</c:formatCode>
                <c:ptCount val="7"/>
                <c:pt idx="0">
                  <c:v>443</c:v>
                </c:pt>
                <c:pt idx="1">
                  <c:v>5884</c:v>
                </c:pt>
                <c:pt idx="2">
                  <c:v>2517</c:v>
                </c:pt>
                <c:pt idx="3">
                  <c:v>899</c:v>
                </c:pt>
                <c:pt idx="4">
                  <c:v>972</c:v>
                </c:pt>
                <c:pt idx="5">
                  <c:v>781</c:v>
                </c:pt>
                <c:pt idx="6">
                  <c:v>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3302912"/>
        <c:axId val="23304832"/>
      </c:barChart>
      <c:catAx>
        <c:axId val="23302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 sz="1300" b="1"/>
            </a:pPr>
            <a:endParaRPr lang="cs-CZ"/>
          </a:p>
        </c:txPr>
        <c:crossAx val="23304832"/>
        <c:crosses val="autoZero"/>
        <c:auto val="1"/>
        <c:lblAlgn val="ctr"/>
        <c:lblOffset val="100"/>
        <c:tickLblSkip val="1"/>
        <c:noMultiLvlLbl val="0"/>
      </c:catAx>
      <c:valAx>
        <c:axId val="23304832"/>
        <c:scaling>
          <c:orientation val="minMax"/>
          <c:max val="9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500" b="1"/>
            </a:pPr>
            <a:endParaRPr lang="cs-CZ"/>
          </a:p>
        </c:txPr>
        <c:crossAx val="23302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500"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34437811250966"/>
          <c:y val="6.570733463922554E-2"/>
          <c:w val="0.80913928837772975"/>
          <c:h val="0.673924572141850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[ZZ2a_JMK.xlsx]JMK!$A$123</c:f>
              <c:strCache>
                <c:ptCount val="1"/>
                <c:pt idx="0">
                  <c:v>krátkodobá na 3 měsíce</c:v>
                </c:pt>
              </c:strCache>
            </c:strRef>
          </c:tx>
          <c:spPr>
            <a:solidFill>
              <a:srgbClr val="FF5757"/>
            </a:solidFill>
            <a:ln>
              <a:solidFill>
                <a:srgbClr val="9E0000"/>
              </a:solidFill>
            </a:ln>
          </c:spPr>
          <c:invertIfNegative val="0"/>
          <c:dLbls>
            <c:dLbl>
              <c:idx val="0"/>
              <c:layout>
                <c:manualLayout>
                  <c:x val="-1.5233171206937093E-17"/>
                  <c:y val="-8.8626292466765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181683899556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181683899556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4771048744460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7725258493353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98545907769007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64727877025342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323639385126713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6618196925633569E-3"/>
                  <c:y val="2.9542097488921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18196925633569E-3"/>
                  <c:y val="2.9542097488921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[ZZ2a_JMK.xlsx]JMK!$B$122:$P$122</c:f>
              <c:strCache>
                <c:ptCount val="15"/>
                <c:pt idx="0">
                  <c:v>03_2015</c:v>
                </c:pt>
                <c:pt idx="1">
                  <c:v>06_2015</c:v>
                </c:pt>
                <c:pt idx="2">
                  <c:v>09_2015</c:v>
                </c:pt>
                <c:pt idx="3">
                  <c:v>12_2015</c:v>
                </c:pt>
                <c:pt idx="4">
                  <c:v>03_2016</c:v>
                </c:pt>
                <c:pt idx="5">
                  <c:v>06_2016</c:v>
                </c:pt>
                <c:pt idx="6">
                  <c:v>09_2016</c:v>
                </c:pt>
                <c:pt idx="7">
                  <c:v>12_2016</c:v>
                </c:pt>
                <c:pt idx="8">
                  <c:v>03_2017</c:v>
                </c:pt>
                <c:pt idx="9">
                  <c:v>06_2017</c:v>
                </c:pt>
                <c:pt idx="10">
                  <c:v>09_2017</c:v>
                </c:pt>
                <c:pt idx="11">
                  <c:v>12_2017</c:v>
                </c:pt>
                <c:pt idx="12">
                  <c:v>03_2018</c:v>
                </c:pt>
                <c:pt idx="13">
                  <c:v>06_2018</c:v>
                </c:pt>
                <c:pt idx="14">
                  <c:v>09_2018</c:v>
                </c:pt>
              </c:strCache>
            </c:strRef>
          </c:cat>
          <c:val>
            <c:numRef>
              <c:f>[ZZ2a_JMK.xlsx]JMK!$B$123:$P$123</c:f>
              <c:numCache>
                <c:formatCode>General</c:formatCode>
                <c:ptCount val="15"/>
                <c:pt idx="0">
                  <c:v>0</c:v>
                </c:pt>
                <c:pt idx="1">
                  <c:v>10</c:v>
                </c:pt>
                <c:pt idx="2">
                  <c:v>45</c:v>
                </c:pt>
                <c:pt idx="3">
                  <c:v>18</c:v>
                </c:pt>
                <c:pt idx="4">
                  <c:v>80</c:v>
                </c:pt>
                <c:pt idx="5">
                  <c:v>546</c:v>
                </c:pt>
                <c:pt idx="6">
                  <c:v>596</c:v>
                </c:pt>
                <c:pt idx="7">
                  <c:v>459</c:v>
                </c:pt>
                <c:pt idx="8">
                  <c:v>729</c:v>
                </c:pt>
                <c:pt idx="9">
                  <c:v>1680</c:v>
                </c:pt>
                <c:pt idx="10">
                  <c:v>1754</c:v>
                </c:pt>
                <c:pt idx="11">
                  <c:v>1233</c:v>
                </c:pt>
                <c:pt idx="12">
                  <c:v>2161</c:v>
                </c:pt>
                <c:pt idx="13">
                  <c:v>3259</c:v>
                </c:pt>
                <c:pt idx="14">
                  <c:v>3390</c:v>
                </c:pt>
              </c:numCache>
            </c:numRef>
          </c:val>
        </c:ser>
        <c:ser>
          <c:idx val="1"/>
          <c:order val="1"/>
          <c:tx>
            <c:strRef>
              <c:f>[ZZ2a_JMK.xlsx]JMK!$A$124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6.6474096221977239E-3"/>
                  <c:y val="-1.7725258493353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18196925633569E-3"/>
                  <c:y val="-1.181683899556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8626292466765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8626292466765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8.8626292466765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236393851267137E-3"/>
                  <c:y val="-1.181683899556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[ZZ2a_JMK.xlsx]JMK!$B$122:$P$122</c:f>
              <c:strCache>
                <c:ptCount val="15"/>
                <c:pt idx="0">
                  <c:v>03_2015</c:v>
                </c:pt>
                <c:pt idx="1">
                  <c:v>06_2015</c:v>
                </c:pt>
                <c:pt idx="2">
                  <c:v>09_2015</c:v>
                </c:pt>
                <c:pt idx="3">
                  <c:v>12_2015</c:v>
                </c:pt>
                <c:pt idx="4">
                  <c:v>03_2016</c:v>
                </c:pt>
                <c:pt idx="5">
                  <c:v>06_2016</c:v>
                </c:pt>
                <c:pt idx="6">
                  <c:v>09_2016</c:v>
                </c:pt>
                <c:pt idx="7">
                  <c:v>12_2016</c:v>
                </c:pt>
                <c:pt idx="8">
                  <c:v>03_2017</c:v>
                </c:pt>
                <c:pt idx="9">
                  <c:v>06_2017</c:v>
                </c:pt>
                <c:pt idx="10">
                  <c:v>09_2017</c:v>
                </c:pt>
                <c:pt idx="11">
                  <c:v>12_2017</c:v>
                </c:pt>
                <c:pt idx="12">
                  <c:v>03_2018</c:v>
                </c:pt>
                <c:pt idx="13">
                  <c:v>06_2018</c:v>
                </c:pt>
                <c:pt idx="14">
                  <c:v>09_2018</c:v>
                </c:pt>
              </c:strCache>
            </c:strRef>
          </c:cat>
          <c:val>
            <c:numRef>
              <c:f>[ZZ2a_JMK.xlsx]JMK!$B$124:$P$124</c:f>
              <c:numCache>
                <c:formatCode>General</c:formatCode>
                <c:ptCount val="15"/>
                <c:pt idx="0">
                  <c:v>1094</c:v>
                </c:pt>
                <c:pt idx="1">
                  <c:v>953</c:v>
                </c:pt>
                <c:pt idx="2">
                  <c:v>805</c:v>
                </c:pt>
                <c:pt idx="3">
                  <c:v>538</c:v>
                </c:pt>
                <c:pt idx="4">
                  <c:v>545</c:v>
                </c:pt>
                <c:pt idx="5">
                  <c:v>1009</c:v>
                </c:pt>
                <c:pt idx="6">
                  <c:v>780</c:v>
                </c:pt>
                <c:pt idx="7">
                  <c:v>460</c:v>
                </c:pt>
                <c:pt idx="8">
                  <c:v>364</c:v>
                </c:pt>
                <c:pt idx="9">
                  <c:v>463</c:v>
                </c:pt>
                <c:pt idx="10">
                  <c:v>433</c:v>
                </c:pt>
                <c:pt idx="11">
                  <c:v>380</c:v>
                </c:pt>
                <c:pt idx="12">
                  <c:v>361</c:v>
                </c:pt>
                <c:pt idx="13">
                  <c:v>321</c:v>
                </c:pt>
                <c:pt idx="14">
                  <c:v>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994368"/>
        <c:axId val="69995904"/>
      </c:barChart>
      <c:scatterChart>
        <c:scatterStyle val="lineMarker"/>
        <c:varyColors val="0"/>
        <c:ser>
          <c:idx val="2"/>
          <c:order val="2"/>
          <c:tx>
            <c:strRef>
              <c:f>[ZZ2a_JMK.xlsx]JMK!$A$127</c:f>
              <c:strCache>
                <c:ptCount val="1"/>
                <c:pt idx="0">
                  <c:v>Celkem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</c:marker>
          <c:dLbls>
            <c:dLbl>
              <c:idx val="0"/>
              <c:layout>
                <c:manualLayout>
                  <c:x val="-3.0972131807163506E-2"/>
                  <c:y val="-2.8042894195094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830494391358537E-2"/>
                  <c:y val="-2.8042894195094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492314083921896E-2"/>
                  <c:y val="-3.0997103943986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54133776485252E-2"/>
                  <c:y val="-2.5088684446201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972131807163489E-2"/>
                  <c:y val="-3.0997103943986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972131807163489E-2"/>
                  <c:y val="-2.8042894195094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972131807163489E-2"/>
                  <c:y val="-2.8042894195094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0972131807163489E-2"/>
                  <c:y val="-2.8042894195094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yVal>
            <c:numRef>
              <c:f>[ZZ2a_JMK.xlsx]JMK!$B$127:$P$127</c:f>
              <c:numCache>
                <c:formatCode>General</c:formatCode>
                <c:ptCount val="15"/>
                <c:pt idx="0">
                  <c:v>1094</c:v>
                </c:pt>
                <c:pt idx="1">
                  <c:v>963</c:v>
                </c:pt>
                <c:pt idx="2">
                  <c:v>850</c:v>
                </c:pt>
                <c:pt idx="3">
                  <c:v>556</c:v>
                </c:pt>
                <c:pt idx="4">
                  <c:v>625</c:v>
                </c:pt>
                <c:pt idx="5">
                  <c:v>1555</c:v>
                </c:pt>
                <c:pt idx="6">
                  <c:v>1376</c:v>
                </c:pt>
                <c:pt idx="7">
                  <c:v>919</c:v>
                </c:pt>
                <c:pt idx="8">
                  <c:v>1093</c:v>
                </c:pt>
                <c:pt idx="9">
                  <c:v>2143</c:v>
                </c:pt>
                <c:pt idx="10">
                  <c:v>2187</c:v>
                </c:pt>
                <c:pt idx="11">
                  <c:v>1613</c:v>
                </c:pt>
                <c:pt idx="12">
                  <c:v>2522</c:v>
                </c:pt>
                <c:pt idx="13">
                  <c:v>3580</c:v>
                </c:pt>
                <c:pt idx="14">
                  <c:v>3683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994368"/>
        <c:axId val="69995904"/>
      </c:scatterChart>
      <c:catAx>
        <c:axId val="6999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9995904"/>
        <c:crosses val="autoZero"/>
        <c:auto val="1"/>
        <c:lblAlgn val="ctr"/>
        <c:lblOffset val="100"/>
        <c:noMultiLvlLbl val="0"/>
      </c:catAx>
      <c:valAx>
        <c:axId val="69995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cs-CZ" sz="1400" dirty="0" smtClean="0"/>
                  <a:t>Počet  platných  povolení</a:t>
                </a:r>
                <a:endParaRPr lang="cs-CZ" sz="1400" dirty="0"/>
              </a:p>
            </c:rich>
          </c:tx>
          <c:layout>
            <c:manualLayout>
              <c:xMode val="edge"/>
              <c:yMode val="edge"/>
              <c:x val="1.7640898323916319E-2"/>
              <c:y val="0.199208960598569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cs-CZ"/>
          </a:p>
        </c:txPr>
        <c:crossAx val="699943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5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0631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2762" y="2"/>
            <a:ext cx="2940631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97"/>
            <a:ext cx="2940631" cy="49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2762" y="9409197"/>
            <a:ext cx="2940631" cy="49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13FF99-37F1-4475-93C1-54626FD6985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360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0631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762" y="2"/>
            <a:ext cx="2940631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51413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4" y="4705389"/>
            <a:ext cx="5427029" cy="445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97"/>
            <a:ext cx="2940631" cy="49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762" y="9409197"/>
            <a:ext cx="2940631" cy="49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6C0E47-50E3-451A-BAF2-DFE049F9023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122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25.10.2018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75530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>
                <a:solidFill>
                  <a:prstClr val="white"/>
                </a:solidFill>
              </a:rPr>
              <a:pPr>
                <a:defRPr/>
              </a:pPr>
              <a:t>25.10.2018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21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>
                <a:solidFill>
                  <a:prstClr val="white"/>
                </a:solidFill>
              </a:rPr>
              <a:pPr>
                <a:defRPr/>
              </a:pPr>
              <a:t>25.10.2018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74813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6B1C-1E8B-4DDC-AF80-929E3B604625}" type="datetimeFigureOut">
              <a:rPr lang="cs-CZ" smtClean="0">
                <a:solidFill>
                  <a:prstClr val="white"/>
                </a:solidFill>
              </a:rPr>
              <a:pPr/>
              <a:t>25.10.2018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6199-59E4-49B2-A2FB-61670477E9EC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>
                <a:solidFill>
                  <a:prstClr val="white"/>
                </a:solidFill>
              </a:rPr>
              <a:pPr>
                <a:defRPr/>
              </a:pPr>
              <a:t>25.10.2018</a:t>
            </a:fld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61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7772400" cy="1440159"/>
          </a:xfrm>
        </p:spPr>
        <p:txBody>
          <a:bodyPr/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Cizinci na trhu práce v JMK</a:t>
            </a:r>
            <a:b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Úřad práce ČR – Krajská pobočka 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9032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3" y="188913"/>
            <a:ext cx="7200478" cy="1368425"/>
          </a:xfrm>
        </p:spPr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Cizinci na trhu práce </a:t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ývoj počtu cizinců v JMK 2006-2018</a:t>
            </a: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7416824" cy="4783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9195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12447" cy="1368425"/>
          </a:xfrm>
        </p:spPr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Poptávka po pracovní síle</a:t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Volná pracovní místa</a:t>
            </a:r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evidovaná Úřadem práce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(ke 30.9.2018)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8388"/>
              </p:ext>
            </p:extLst>
          </p:nvPr>
        </p:nvGraphicFramePr>
        <p:xfrm>
          <a:off x="971601" y="1916833"/>
          <a:ext cx="7632848" cy="4032449"/>
        </p:xfrm>
        <a:graphic>
          <a:graphicData uri="http://schemas.openxmlformats.org/drawingml/2006/table">
            <a:tbl>
              <a:tblPr/>
              <a:tblGrid>
                <a:gridCol w="2676620"/>
                <a:gridCol w="1652076"/>
                <a:gridCol w="1652076"/>
                <a:gridCol w="1652076"/>
              </a:tblGrid>
              <a:tr h="8426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volná místa celkem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 toho pro cizince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podíl míst pro cizince (%)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Blansko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37,8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Brno-město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8 691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67,7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Brno-venkov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7 541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33,4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Břeclav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45,3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Hodonín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41,7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Vyškov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49,8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Znojmo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40,6</a:t>
                      </a:r>
                      <a:endParaRPr lang="cs-CZ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Jihomoravský kraj celkem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24 868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12137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48,8</a:t>
                      </a:r>
                      <a:endParaRPr lang="cs-CZ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350" marR="1905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2170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88913"/>
            <a:ext cx="7488511" cy="1368425"/>
          </a:xfrm>
        </p:spPr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Poptávka po pracovní síle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Volná pracovní </a:t>
            </a:r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místa podle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požadavku zaměstnavatele </a:t>
            </a:r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cizince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(ke 30.9. 2018)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233344"/>
              </p:ext>
            </p:extLst>
          </p:nvPr>
        </p:nvGraphicFramePr>
        <p:xfrm>
          <a:off x="1115616" y="1916832"/>
          <a:ext cx="7488832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4976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88913"/>
            <a:ext cx="7488511" cy="1368425"/>
          </a:xfrm>
        </p:spPr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Poptávka po zahraniční pracovní síle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47664" y="1700808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Počet evidovaných volných  pracovních míst zkresluje poptávka po zahraniční pracovní síle (zaměstnanecké karty/povolení)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Volná místa jsou často nahlášena </a:t>
            </a:r>
            <a:r>
              <a:rPr lang="cs-CZ" sz="2400" dirty="0" smtClean="0"/>
              <a:t>duplicitně, v databázi se objeví znovu při prodlužování </a:t>
            </a:r>
            <a:r>
              <a:rPr lang="cs-CZ" sz="2400" dirty="0" err="1" smtClean="0"/>
              <a:t>ZamK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Hromadné nahlašování vysokého počtu volných míst pracovními agenturami</a:t>
            </a:r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Volné místo nahlášené pro </a:t>
            </a:r>
            <a:r>
              <a:rPr lang="cs-CZ" sz="2400" dirty="0" err="1" smtClean="0"/>
              <a:t>ZamK</a:t>
            </a:r>
            <a:r>
              <a:rPr lang="cs-CZ" sz="2400" dirty="0" smtClean="0"/>
              <a:t> </a:t>
            </a:r>
            <a:r>
              <a:rPr lang="cs-CZ" sz="2400" dirty="0" smtClean="0"/>
              <a:t>lze </a:t>
            </a:r>
            <a:r>
              <a:rPr lang="cs-CZ" sz="2400" dirty="0" smtClean="0"/>
              <a:t>zrušit </a:t>
            </a:r>
            <a:r>
              <a:rPr lang="cs-CZ" sz="2400" dirty="0" smtClean="0"/>
              <a:t>po vydání </a:t>
            </a:r>
            <a:r>
              <a:rPr lang="cs-CZ" sz="2400" dirty="0" err="1" smtClean="0"/>
              <a:t>ZamK</a:t>
            </a:r>
            <a:r>
              <a:rPr lang="cs-CZ" sz="2400" dirty="0" smtClean="0"/>
              <a:t> a po ověření </a:t>
            </a:r>
            <a:r>
              <a:rPr lang="cs-CZ" sz="2400" dirty="0" smtClean="0"/>
              <a:t>obsazení cizincem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/>
              <a:t>Prudce roste počet žádostí o povolení  krátkodobého zaměstnání na 90 dnů</a:t>
            </a:r>
            <a:endParaRPr lang="cs-CZ" sz="2400" dirty="0"/>
          </a:p>
          <a:p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75743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88913"/>
            <a:ext cx="7272487" cy="1368425"/>
          </a:xfrm>
        </p:spPr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Poptávka po pracovní síle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Vývoj počtu pracovních povolení podle typu povolení v letech 2015-2018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27369"/>
              </p:ext>
            </p:extLst>
          </p:nvPr>
        </p:nvGraphicFramePr>
        <p:xfrm>
          <a:off x="1115616" y="1844824"/>
          <a:ext cx="7642225" cy="45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0200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115617" y="2276872"/>
            <a:ext cx="7704534" cy="1296144"/>
          </a:xfrm>
        </p:spPr>
        <p:txBody>
          <a:bodyPr/>
          <a:lstStyle/>
          <a:p>
            <a:pPr algn="ctr" eaLnBrk="1" hangingPunct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Děkuji 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11760" y="4437112"/>
            <a:ext cx="525658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Úřad práce ČR – krajská pobočka v Brně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Mgr. Ivana Ondráková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Ivana.Ondrakova@uradprace.cz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553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charakteristiky </a:t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trhu práce v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JmK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643608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800" dirty="0" smtClean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90521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sz="2400" b="1" dirty="0"/>
              <a:t>Zaměstnaní v NH:                   </a:t>
            </a:r>
            <a:r>
              <a:rPr lang="cs-CZ" sz="2400" b="1" dirty="0" smtClean="0"/>
              <a:t>  </a:t>
            </a:r>
            <a:r>
              <a:rPr lang="cs-CZ" sz="2400" b="1" dirty="0">
                <a:solidFill>
                  <a:srgbClr val="A50021"/>
                </a:solidFill>
              </a:rPr>
              <a:t>583,9 tis. </a:t>
            </a:r>
            <a:r>
              <a:rPr lang="cs-CZ" sz="2000" dirty="0"/>
              <a:t>(2.čtvrtletí 2018)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sz="2400" b="1" dirty="0"/>
              <a:t>Nezaměstnaní:                  </a:t>
            </a:r>
            <a:r>
              <a:rPr lang="cs-CZ" sz="2400" b="1" dirty="0" smtClean="0"/>
              <a:t>        </a:t>
            </a:r>
            <a:r>
              <a:rPr lang="cs-CZ" sz="2400" b="1" dirty="0">
                <a:solidFill>
                  <a:srgbClr val="A50021"/>
                </a:solidFill>
              </a:rPr>
              <a:t>30,5 tis. </a:t>
            </a:r>
            <a:r>
              <a:rPr lang="cs-CZ" sz="2000" dirty="0"/>
              <a:t>(ke 30.9.2018)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sz="2400" b="1" dirty="0"/>
              <a:t>Cizinci na trhu práce</a:t>
            </a:r>
            <a:r>
              <a:rPr lang="cs-CZ" sz="2400" b="1" dirty="0" smtClean="0"/>
              <a:t>:               </a:t>
            </a:r>
            <a:r>
              <a:rPr lang="cs-CZ" sz="2400" b="1" dirty="0">
                <a:solidFill>
                  <a:srgbClr val="A50021"/>
                </a:solidFill>
              </a:rPr>
              <a:t>65,8 tis. </a:t>
            </a:r>
            <a:r>
              <a:rPr lang="cs-CZ" sz="2000" dirty="0"/>
              <a:t>(včetně </a:t>
            </a:r>
            <a:r>
              <a:rPr lang="cs-CZ" sz="2000" dirty="0" smtClean="0"/>
              <a:t>živnostníků</a:t>
            </a:r>
            <a:r>
              <a:rPr lang="cs-CZ" sz="2000" dirty="0"/>
              <a:t>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b="1" dirty="0"/>
              <a:t>Podíl nezaměstnaných osob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/>
              <a:t>        </a:t>
            </a:r>
            <a:r>
              <a:rPr lang="cs-CZ" sz="2400" b="1" dirty="0" smtClean="0"/>
              <a:t>   </a:t>
            </a:r>
            <a:r>
              <a:rPr lang="cs-CZ" sz="2400" b="1" dirty="0"/>
              <a:t>na obyvatelstvu 15 - 64 let</a:t>
            </a:r>
            <a:r>
              <a:rPr lang="cs-CZ" sz="2400" b="1" dirty="0" smtClean="0"/>
              <a:t>:   </a:t>
            </a:r>
            <a:r>
              <a:rPr lang="cs-CZ" sz="2400" b="1" dirty="0" smtClean="0">
                <a:solidFill>
                  <a:srgbClr val="A50021"/>
                </a:solidFill>
              </a:rPr>
              <a:t>3,7 </a:t>
            </a:r>
            <a:r>
              <a:rPr lang="cs-CZ" sz="2400" b="1" dirty="0">
                <a:solidFill>
                  <a:srgbClr val="A50021"/>
                </a:solidFill>
              </a:rPr>
              <a:t>% </a:t>
            </a:r>
            <a:r>
              <a:rPr lang="cs-CZ" sz="2000" dirty="0"/>
              <a:t>(k 30.9.2018)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/>
              <a:t>                                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Počet evidovaných volných míst:   </a:t>
            </a:r>
            <a:r>
              <a:rPr lang="cs-CZ" sz="2400" b="1" dirty="0" smtClean="0">
                <a:solidFill>
                  <a:srgbClr val="A50021"/>
                </a:solidFill>
              </a:rPr>
              <a:t>24 </a:t>
            </a:r>
            <a:r>
              <a:rPr lang="cs-CZ" sz="2400" b="1" dirty="0">
                <a:solidFill>
                  <a:srgbClr val="A50021"/>
                </a:solidFill>
              </a:rPr>
              <a:t>868 </a:t>
            </a:r>
            <a:r>
              <a:rPr lang="cs-CZ" sz="2000" dirty="0"/>
              <a:t>(k 30.9.2018)</a:t>
            </a:r>
            <a:endParaRPr lang="cs-CZ" sz="2000" b="1" dirty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Počet uchazečů na 1 volné místo:  </a:t>
            </a:r>
            <a:r>
              <a:rPr lang="cs-CZ" sz="2400" b="1" dirty="0" smtClean="0">
                <a:solidFill>
                  <a:srgbClr val="A50021"/>
                </a:solidFill>
              </a:rPr>
              <a:t>1,2</a:t>
            </a:r>
            <a:endParaRPr lang="cs-CZ" sz="2400" b="1" dirty="0">
              <a:solidFill>
                <a:srgbClr val="A50021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09030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Cizinci na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trhu práce – zdroje dat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643608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800" dirty="0" smtClean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643608"/>
            <a:ext cx="8424936" cy="433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rgbClr val="001E96"/>
                </a:solidFill>
              </a:rPr>
              <a:t>Úřad práce: </a:t>
            </a:r>
          </a:p>
          <a:p>
            <a:pPr marL="342900" indent="-342900" eaLnBrk="1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Informační systém </a:t>
            </a:r>
            <a:r>
              <a:rPr lang="cs-CZ" sz="2400" dirty="0" err="1" smtClean="0"/>
              <a:t>OKpráce</a:t>
            </a:r>
            <a:endParaRPr lang="cs-CZ" sz="2400" dirty="0" smtClean="0"/>
          </a:p>
          <a:p>
            <a:pPr marL="342900" indent="-342900" eaLnBrk="1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dirty="0" smtClean="0"/>
              <a:t>Centrální evidence </a:t>
            </a:r>
            <a:r>
              <a:rPr lang="cs-CZ" sz="2400" dirty="0" err="1" smtClean="0"/>
              <a:t>ZamK</a:t>
            </a:r>
            <a:r>
              <a:rPr lang="cs-CZ" sz="2400" dirty="0" smtClean="0"/>
              <a:t> / MK (MPSV, MV, MZV)</a:t>
            </a:r>
          </a:p>
          <a:p>
            <a:pPr eaLnBrk="1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/>
              <a:t> </a:t>
            </a:r>
            <a:r>
              <a:rPr lang="cs-CZ" sz="2400" dirty="0" smtClean="0"/>
              <a:t>-  Informační povinnost zaměstnavatelů: </a:t>
            </a:r>
            <a:r>
              <a:rPr lang="cs-CZ" sz="2000" dirty="0" smtClean="0"/>
              <a:t>informace o nástupu občana EU/EHP a cizince, který nepotřebuje povolení k zaměstnání, informace o ukončení výkonu práce, </a:t>
            </a:r>
            <a:r>
              <a:rPr lang="cs-CZ" sz="2000" dirty="0" smtClean="0"/>
              <a:t>sdělení o nástupu po vydání </a:t>
            </a:r>
            <a:r>
              <a:rPr lang="cs-CZ" sz="2000" dirty="0" err="1" smtClean="0"/>
              <a:t>ZamK</a:t>
            </a:r>
            <a:r>
              <a:rPr lang="cs-CZ" sz="2000" dirty="0" smtClean="0"/>
              <a:t>, oznamovací </a:t>
            </a:r>
            <a:r>
              <a:rPr lang="cs-CZ" sz="2000" dirty="0" smtClean="0"/>
              <a:t>povinnost o nenastoupení cizince, kterému bylo vydáno povolení k zaměstnání nebo </a:t>
            </a:r>
            <a:r>
              <a:rPr lang="cs-CZ" sz="2000" dirty="0" err="1" smtClean="0"/>
              <a:t>ZamK</a:t>
            </a:r>
            <a:r>
              <a:rPr lang="cs-CZ" sz="2000" dirty="0" smtClean="0"/>
              <a:t>/MK</a:t>
            </a:r>
          </a:p>
          <a:p>
            <a:pPr eaLnBrk="1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rgbClr val="001E96"/>
                </a:solidFill>
              </a:rPr>
              <a:t>Živnostenský úřad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                        - informace o cizincích podnikatelích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883173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3" y="188913"/>
            <a:ext cx="7200478" cy="1368425"/>
          </a:xfrm>
        </p:spPr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Cizinci na trhu práce v JMK</a:t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Počet cizinců na trhu práce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(ke 30.9.2018)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14012"/>
              </p:ext>
            </p:extLst>
          </p:nvPr>
        </p:nvGraphicFramePr>
        <p:xfrm>
          <a:off x="899592" y="1556792"/>
          <a:ext cx="7902179" cy="4720739"/>
        </p:xfrm>
        <a:graphic>
          <a:graphicData uri="http://schemas.openxmlformats.org/drawingml/2006/table">
            <a:tbl>
              <a:tblPr/>
              <a:tblGrid>
                <a:gridCol w="2581899"/>
                <a:gridCol w="665035"/>
                <a:gridCol w="665035"/>
                <a:gridCol w="665035"/>
                <a:gridCol w="665035"/>
                <a:gridCol w="665035"/>
                <a:gridCol w="665035"/>
                <a:gridCol w="665035"/>
                <a:gridCol w="665035"/>
              </a:tblGrid>
              <a:tr h="6333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Blansko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Brno-město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Brno-venkov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Břeclav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Hodonín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Vyškov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Znojmo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 celkem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161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Pracovní povolení, Zaměstnanecké, Modré a Zelené karty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3 479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2 714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cs-CZ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5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Informace - občané EU/EHP a Švýcarska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26 357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864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40 195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Informace - cizinci na území ČR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821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cs-CZ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registrovaní ÚP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37 657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58 627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30.9.2018)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3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cizinci registrovaní živnostenskými úřady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čtvrtletí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914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2 292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41 931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9 691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5 525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3 025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65 832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952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2849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Cizinci na trhu práce v JMK</a:t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Cizinci na trhu práce v JMK dle typu registrace 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(ke 30.9.2018)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487245"/>
              </p:ext>
            </p:extLst>
          </p:nvPr>
        </p:nvGraphicFramePr>
        <p:xfrm>
          <a:off x="1691680" y="1484784"/>
          <a:ext cx="68407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63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3" y="188913"/>
            <a:ext cx="7200478" cy="136842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Cizinci na trhu práce v JMK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Struktura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pracovních míst obsazených cizinci </a:t>
            </a:r>
            <a:b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dle odvětví 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ke 30.9.2018)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661627"/>
              </p:ext>
            </p:extLst>
          </p:nvPr>
        </p:nvGraphicFramePr>
        <p:xfrm>
          <a:off x="899592" y="1556792"/>
          <a:ext cx="791145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71225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3" y="188913"/>
            <a:ext cx="7200478" cy="136842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Cizinci na trhu práce v JMK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Struktura míst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obsazených </a:t>
            </a:r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cizinci dle CZ </a:t>
            </a: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ISCO</a:t>
            </a:r>
            <a:b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(ke 30.9.2018)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687496"/>
              </p:ext>
            </p:extLst>
          </p:nvPr>
        </p:nvGraphicFramePr>
        <p:xfrm>
          <a:off x="2483768" y="1124744"/>
          <a:ext cx="5472608" cy="548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5122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1" y="188913"/>
            <a:ext cx="6480399" cy="136842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Nejčastěji poptávané profese pro cizince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827584" y="162880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cs-CZ" sz="2000" b="1" kern="0" dirty="0">
                <a:solidFill>
                  <a:srgbClr val="001E96"/>
                </a:solidFill>
                <a:latin typeface="Arial"/>
              </a:rPr>
              <a:t>kvalifikované profese </a:t>
            </a:r>
            <a:r>
              <a:rPr lang="cs-CZ" sz="2000" kern="0" dirty="0">
                <a:solidFill>
                  <a:srgbClr val="001E96"/>
                </a:solidFill>
                <a:latin typeface="Arial"/>
              </a:rPr>
              <a:t>(</a:t>
            </a:r>
            <a:r>
              <a:rPr lang="cs-CZ" sz="2000" b="1" kern="0" dirty="0">
                <a:solidFill>
                  <a:srgbClr val="001E96"/>
                </a:solidFill>
                <a:latin typeface="Arial"/>
              </a:rPr>
              <a:t>není dostatek vhodných uchazečů):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odborníci v IT (programátoři, vývojáři software)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kvalifikované dělnické profese, zejména ve strojírenství</a:t>
            </a:r>
          </a:p>
          <a:p>
            <a:pPr lvl="0" eaLnBrk="0" hangingPunct="0">
              <a:spcBef>
                <a:spcPct val="20000"/>
              </a:spcBef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     (frézař, soustružník, svářeč atd.)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lékaři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učitelé jazyků</a:t>
            </a:r>
          </a:p>
          <a:p>
            <a:pPr lvl="0" eaLnBrk="0" hangingPunct="0">
              <a:spcBef>
                <a:spcPct val="20000"/>
              </a:spcBef>
            </a:pPr>
            <a:r>
              <a:rPr lang="cs-CZ" sz="2000" b="1" kern="0" dirty="0">
                <a:solidFill>
                  <a:srgbClr val="001E96"/>
                </a:solidFill>
                <a:latin typeface="Arial"/>
              </a:rPr>
              <a:t>nekvalifikované profese </a:t>
            </a:r>
            <a:r>
              <a:rPr lang="cs-CZ" sz="2000" kern="0" dirty="0">
                <a:solidFill>
                  <a:srgbClr val="001E96"/>
                </a:solidFill>
                <a:latin typeface="Arial"/>
              </a:rPr>
              <a:t>(</a:t>
            </a:r>
            <a:r>
              <a:rPr lang="cs-CZ" sz="2000" b="1" kern="0" dirty="0">
                <a:solidFill>
                  <a:srgbClr val="001E96"/>
                </a:solidFill>
                <a:latin typeface="Arial"/>
              </a:rPr>
              <a:t>čeští uchazeči nemají zájem o málo placenou a často fyzicky namáhavou práci)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dělníci na stavbách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montážní a pomocní dělníci v průmyslu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sezónní pracovníci v zemědělství a lesnictví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cs-CZ" sz="2000" kern="0" dirty="0">
                <a:solidFill>
                  <a:srgbClr val="000000"/>
                </a:solidFill>
                <a:latin typeface="Arial"/>
              </a:rPr>
              <a:t>uklízeči </a:t>
            </a:r>
            <a:endParaRPr lang="cs-CZ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3873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Cizinci na trhu práce</a:t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příslušnost cizinců registrovaných ÚP </a:t>
            </a:r>
            <a:br>
              <a:rPr lang="cs-CZ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(ke 30.9.2018)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68906"/>
              </p:ext>
            </p:extLst>
          </p:nvPr>
        </p:nvGraphicFramePr>
        <p:xfrm>
          <a:off x="2123728" y="1556792"/>
          <a:ext cx="6624736" cy="4680522"/>
        </p:xfrm>
        <a:graphic>
          <a:graphicData uri="http://schemas.openxmlformats.org/drawingml/2006/table">
            <a:tbl>
              <a:tblPr/>
              <a:tblGrid>
                <a:gridCol w="2592288"/>
                <a:gridCol w="2088232"/>
                <a:gridCol w="1944216"/>
              </a:tblGrid>
              <a:tr h="5514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státní příslušnost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podíl  (%)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26 512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Ukrajina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10 839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Rumunsko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Bulharsko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Rusko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Vietnam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Itálie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8 344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4750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8956</TotalTime>
  <Words>703</Words>
  <Application>Microsoft Office PowerPoint</Application>
  <PresentationFormat>Předvádění na obrazovce (4:3)</PresentationFormat>
  <Paragraphs>222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PPT sablona_UP (1)</vt:lpstr>
      <vt:lpstr>Cizinci na trhu práce v JMK </vt:lpstr>
      <vt:lpstr>Základní charakteristiky  trhu práce v JmK </vt:lpstr>
      <vt:lpstr>Cizinci na trhu práce – zdroje dat</vt:lpstr>
      <vt:lpstr>Cizinci na trhu práce v JMK Počet cizinců na trhu práce (ke 30.9.2018)</vt:lpstr>
      <vt:lpstr>Cizinci na trhu práce v JMK Cizinci na trhu práce v JMK dle typu registrace (ke 30.9.2018)</vt:lpstr>
      <vt:lpstr>Cizinci na trhu práce v JMK Struktura pracovních míst obsazených cizinci  dle odvětví (ke 30.9.2018) </vt:lpstr>
      <vt:lpstr>Cizinci na trhu práce v JMK Struktura míst obsazených cizinci dle CZ ISCO (ke 30.9.2018) </vt:lpstr>
      <vt:lpstr>Nejčastěji poptávané profese pro cizince</vt:lpstr>
      <vt:lpstr>Cizinci na trhu práce Státní příslušnost cizinců registrovaných ÚP  (ke 30.9.2018)</vt:lpstr>
      <vt:lpstr>Cizinci na trhu práce  Vývoj počtu cizinců v JMK 2006-2018</vt:lpstr>
      <vt:lpstr>Poptávka po pracovní síle Volná pracovní místa evidovaná Úřadem práce (ke 30.9.2018)</vt:lpstr>
      <vt:lpstr>Poptávka po pracovní síle  Volná pracovní místa podle požadavku zaměstnavatele na cizince (ke 30.9. 2018)</vt:lpstr>
      <vt:lpstr>Poptávka po zahraniční pracovní síle  </vt:lpstr>
      <vt:lpstr>Poptávka po pracovní síle  Vývoj počtu pracovních povolení podle typu povolení v letech 2015-2018</vt:lpstr>
      <vt:lpstr>Děkuji 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Jihomoravský kraj</dc:title>
  <dc:creator>BartovaM</dc:creator>
  <cp:lastModifiedBy>Ondráková Ivana Mgr. (UPB-BOS)</cp:lastModifiedBy>
  <cp:revision>421</cp:revision>
  <cp:lastPrinted>2016-02-18T09:38:45Z</cp:lastPrinted>
  <dcterms:created xsi:type="dcterms:W3CDTF">2007-12-17T12:24:52Z</dcterms:created>
  <dcterms:modified xsi:type="dcterms:W3CDTF">2018-10-25T06:23:10Z</dcterms:modified>
</cp:coreProperties>
</file>