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5">
  <p:sldMasterIdLst>
    <p:sldMasterId id="2147483660" r:id="rId4"/>
  </p:sldMasterIdLst>
  <p:notesMasterIdLst>
    <p:notesMasterId r:id="rId61"/>
  </p:notesMasterIdLst>
  <p:handoutMasterIdLst>
    <p:handoutMasterId r:id="rId62"/>
  </p:handoutMasterIdLst>
  <p:sldIdLst>
    <p:sldId id="264" r:id="rId5"/>
    <p:sldId id="276" r:id="rId6"/>
    <p:sldId id="372" r:id="rId7"/>
    <p:sldId id="340" r:id="rId8"/>
    <p:sldId id="350" r:id="rId9"/>
    <p:sldId id="373" r:id="rId10"/>
    <p:sldId id="376" r:id="rId11"/>
    <p:sldId id="378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4" r:id="rId26"/>
    <p:sldId id="393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395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28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426" r:id="rId58"/>
    <p:sldId id="427" r:id="rId59"/>
    <p:sldId id="362" r:id="rId60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24.10.2018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85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491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933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>
                <a:solidFill>
                  <a:srgbClr val="000000"/>
                </a:solidFill>
              </a:rPr>
              <a:pPr/>
              <a:t>13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6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15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413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389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149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81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6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465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443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>
                <a:solidFill>
                  <a:srgbClr val="000000"/>
                </a:solidFill>
              </a:rPr>
              <a:pPr/>
              <a:t>22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6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773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900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873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524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719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605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68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418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84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121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>
                <a:solidFill>
                  <a:srgbClr val="000000"/>
                </a:solidFill>
              </a:rPr>
              <a:pPr/>
              <a:t>32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47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69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19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105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010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199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690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34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4372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0702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>
                <a:solidFill>
                  <a:srgbClr val="000000"/>
                </a:solidFill>
              </a:rPr>
              <a:pPr/>
              <a:t>41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20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159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988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3456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766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464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609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624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5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680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8977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954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>
                <a:solidFill>
                  <a:srgbClr val="000000"/>
                </a:solidFill>
              </a:rPr>
              <a:pPr/>
              <a:t>52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253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6049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8763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4792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47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78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7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06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92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0196" y="3645024"/>
            <a:ext cx="7584638" cy="669502"/>
          </a:xfrm>
        </p:spPr>
        <p:txBody>
          <a:bodyPr rtlCol="0">
            <a:noAutofit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/>
              <a:t>Analýza vybraných sociálních sítí cizinců z tzv.</a:t>
            </a:r>
            <a:br>
              <a:rPr lang="cs-CZ" sz="4000" b="1" dirty="0"/>
            </a:br>
            <a:r>
              <a:rPr lang="cs-CZ" sz="4000" b="1" dirty="0"/>
              <a:t>třetích zemí ve městě Brně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400" dirty="0" smtClean="0"/>
              <a:t>26. října 2018			Tomáš Janků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50196" y="4581128"/>
            <a:ext cx="7512630" cy="2232247"/>
          </a:xfrm>
        </p:spPr>
        <p:txBody>
          <a:bodyPr rtlCol="0">
            <a:normAutofit fontScale="77500" lnSpcReduction="20000"/>
          </a:bodyPr>
          <a:lstStyle/>
          <a:p>
            <a:r>
              <a:rPr lang="cs-CZ" dirty="0"/>
              <a:t>Výzkumná zpráva vznikla v rámci řešení projektu „Analýza cizinců ve městě Brně – analýza komunit“ podpořeného finančními prostředky z dotace ze státního rozpočtu na projekty obcí na podporu integrace cizinců na lokální úrovni v roce 2017, poskytovatelem prostředků ze státního rozpočtu na realizaci projektu je Ministerstvo vnitra.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228680"/>
            <a:ext cx="1872208" cy="8442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795" y="228679"/>
            <a:ext cx="1911440" cy="8442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356278"/>
            <a:ext cx="2047711" cy="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pPr rtl="0"/>
            <a:r>
              <a:rPr lang="cs-CZ" sz="3200" dirty="0" smtClean="0"/>
              <a:t>Cizinci v Brně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117309" y="2601780"/>
            <a:ext cx="3680959" cy="3739480"/>
          </a:xfrm>
        </p:spPr>
        <p:txBody>
          <a:bodyPr/>
          <a:lstStyle/>
          <a:p>
            <a:r>
              <a:rPr lang="cs-CZ" b="0" dirty="0" smtClean="0"/>
              <a:t>Počet </a:t>
            </a:r>
            <a:r>
              <a:rPr lang="cs-CZ" b="0" dirty="0"/>
              <a:t>cizinců </a:t>
            </a:r>
            <a:r>
              <a:rPr lang="cs-CZ" b="0" dirty="0" smtClean="0"/>
              <a:t>má </a:t>
            </a:r>
            <a:r>
              <a:rPr lang="cs-CZ" b="0" dirty="0"/>
              <a:t>vzrůstající </a:t>
            </a:r>
            <a:r>
              <a:rPr lang="cs-CZ" b="0" dirty="0" smtClean="0"/>
              <a:t>tendenci. </a:t>
            </a:r>
            <a:r>
              <a:rPr lang="cs-CZ" b="0" dirty="0"/>
              <a:t>V roce 2017 na území Brna pobývalo 28 072 cizinců (včetně EU), zatímco v roce 2013 byl počet cizinců 22 </a:t>
            </a:r>
            <a:r>
              <a:rPr lang="cs-CZ" b="0" dirty="0" smtClean="0"/>
              <a:t>099 (27</a:t>
            </a:r>
            <a:r>
              <a:rPr lang="cs-CZ" b="0" dirty="0"/>
              <a:t>% </a:t>
            </a:r>
            <a:r>
              <a:rPr lang="cs-CZ" b="0" dirty="0" smtClean="0"/>
              <a:t>nárůst). </a:t>
            </a:r>
          </a:p>
          <a:p>
            <a:endParaRPr lang="cs-CZ" b="0" dirty="0"/>
          </a:p>
          <a:p>
            <a:r>
              <a:rPr lang="cs-CZ" b="0" dirty="0" smtClean="0"/>
              <a:t>Ve </a:t>
            </a:r>
            <a:r>
              <a:rPr lang="cs-CZ" b="0" dirty="0"/>
              <a:t>městě Brně pobývají cizinci ze 148 </a:t>
            </a:r>
            <a:r>
              <a:rPr lang="cs-CZ" b="0" dirty="0" smtClean="0"/>
              <a:t>zemí - pestrost </a:t>
            </a:r>
            <a:r>
              <a:rPr lang="cs-CZ" b="0" dirty="0"/>
              <a:t>celé </a:t>
            </a:r>
            <a:r>
              <a:rPr lang="cs-CZ" b="0" dirty="0" smtClean="0"/>
              <a:t>skladby. </a:t>
            </a:r>
            <a:endParaRPr lang="cs-CZ" b="0" dirty="0"/>
          </a:p>
          <a:p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6590" y="3154472"/>
            <a:ext cx="6840760" cy="33558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308" y="414320"/>
            <a:ext cx="5761219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pPr rtl="0"/>
            <a:r>
              <a:rPr lang="cs-CZ" sz="3200" dirty="0" smtClean="0"/>
              <a:t>Cizinci v Brně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053852" y="5229200"/>
            <a:ext cx="4473047" cy="1872208"/>
          </a:xfrm>
        </p:spPr>
        <p:txBody>
          <a:bodyPr/>
          <a:lstStyle/>
          <a:p>
            <a:r>
              <a:rPr lang="cs-CZ" b="0" dirty="0"/>
              <a:t>Největší skok v </a:t>
            </a:r>
            <a:r>
              <a:rPr lang="cs-CZ" b="0" dirty="0" smtClean="0"/>
              <a:t>pořadí: </a:t>
            </a:r>
            <a:r>
              <a:rPr lang="cs-CZ" dirty="0" smtClean="0"/>
              <a:t>Indie</a:t>
            </a:r>
            <a:endParaRPr lang="cs-CZ" dirty="0"/>
          </a:p>
          <a:p>
            <a:endParaRPr lang="cs-CZ" b="0" dirty="0" smtClean="0"/>
          </a:p>
          <a:p>
            <a:r>
              <a:rPr lang="cs-CZ" b="0" dirty="0" smtClean="0"/>
              <a:t>2013: 191 – 10. místo</a:t>
            </a:r>
          </a:p>
          <a:p>
            <a:r>
              <a:rPr lang="cs-CZ" b="0" dirty="0" smtClean="0"/>
              <a:t>2014:  242 – 7. místo</a:t>
            </a:r>
          </a:p>
          <a:p>
            <a:r>
              <a:rPr lang="cs-CZ" b="0" dirty="0" smtClean="0"/>
              <a:t>2015: 286 – 6. místo</a:t>
            </a:r>
          </a:p>
          <a:p>
            <a:r>
              <a:rPr lang="cs-CZ" b="0" dirty="0" smtClean="0"/>
              <a:t>2016: 359</a:t>
            </a:r>
            <a:r>
              <a:rPr lang="cs-CZ" b="0" dirty="0"/>
              <a:t> </a:t>
            </a:r>
            <a:r>
              <a:rPr lang="cs-CZ" b="0" dirty="0" smtClean="0"/>
              <a:t>- 5. místo</a:t>
            </a:r>
          </a:p>
          <a:p>
            <a:r>
              <a:rPr lang="cs-CZ" b="0" dirty="0" smtClean="0"/>
              <a:t>2017: 447 – 5. místo</a:t>
            </a:r>
          </a:p>
          <a:p>
            <a:endParaRPr lang="cs-CZ" b="0" dirty="0"/>
          </a:p>
          <a:p>
            <a:endParaRPr lang="cs-CZ" b="0" dirty="0" smtClean="0"/>
          </a:p>
          <a:p>
            <a:r>
              <a:rPr lang="cs-CZ" dirty="0" smtClean="0"/>
              <a:t>Muži 57,9 %</a:t>
            </a:r>
          </a:p>
          <a:p>
            <a:r>
              <a:rPr lang="cs-CZ" dirty="0" smtClean="0"/>
              <a:t>Ženy </a:t>
            </a:r>
            <a:r>
              <a:rPr lang="cs-CZ" dirty="0"/>
              <a:t>tvoří 42,1 </a:t>
            </a:r>
            <a:r>
              <a:rPr lang="cs-CZ" dirty="0" smtClean="0"/>
              <a:t>%</a:t>
            </a:r>
          </a:p>
          <a:p>
            <a:endParaRPr lang="cs-CZ" dirty="0"/>
          </a:p>
          <a:p>
            <a:r>
              <a:rPr lang="cs-CZ" b="0" dirty="0" smtClean="0"/>
              <a:t>- 30 </a:t>
            </a:r>
            <a:r>
              <a:rPr lang="cs-CZ" b="0" dirty="0"/>
              <a:t>až 34 </a:t>
            </a:r>
            <a:r>
              <a:rPr lang="cs-CZ" b="0" dirty="0" smtClean="0"/>
              <a:t>let (17 % muži, </a:t>
            </a:r>
            <a:r>
              <a:rPr lang="cs-CZ" b="0" dirty="0"/>
              <a:t>15,5 </a:t>
            </a:r>
            <a:r>
              <a:rPr lang="cs-CZ" b="0" dirty="0" smtClean="0"/>
              <a:t>% ženy)</a:t>
            </a:r>
          </a:p>
          <a:p>
            <a:r>
              <a:rPr lang="cs-CZ" b="0" dirty="0" smtClean="0"/>
              <a:t>- 25 </a:t>
            </a:r>
            <a:r>
              <a:rPr lang="cs-CZ" b="0" dirty="0"/>
              <a:t>až 29 </a:t>
            </a:r>
            <a:r>
              <a:rPr lang="cs-CZ" b="0" dirty="0" smtClean="0"/>
              <a:t>let (13,1</a:t>
            </a:r>
            <a:r>
              <a:rPr lang="cs-CZ" b="0" dirty="0"/>
              <a:t> % </a:t>
            </a:r>
            <a:r>
              <a:rPr lang="cs-CZ" b="0" dirty="0" smtClean="0"/>
              <a:t>muži, 15,5 % ženy)</a:t>
            </a:r>
            <a:endParaRPr lang="cs-CZ" b="0" dirty="0"/>
          </a:p>
          <a:p>
            <a:endParaRPr lang="cs-CZ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50396" y="164834"/>
            <a:ext cx="5580127" cy="66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pPr rtl="0"/>
            <a:r>
              <a:rPr lang="cs-CZ" sz="3200" dirty="0" smtClean="0"/>
              <a:t>Cizinci v Brně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1340768"/>
            <a:ext cx="727947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2160240"/>
          </a:xfrm>
        </p:spPr>
        <p:txBody>
          <a:bodyPr rtlCol="0">
            <a:normAutofit/>
          </a:bodyPr>
          <a:lstStyle/>
          <a:p>
            <a:r>
              <a:rPr lang="cs-CZ" b="1" dirty="0" smtClean="0"/>
              <a:t>Výsledky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/>
              <a:t>Druhá </a:t>
            </a:r>
            <a:r>
              <a:rPr lang="cs-CZ" sz="4000" dirty="0" smtClean="0"/>
              <a:t>fáze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6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pPr rtl="0"/>
            <a:r>
              <a:rPr lang="cs-CZ" sz="3200" dirty="0" smtClean="0"/>
              <a:t>Výběr tří sítí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V červnu 2017: Poradní orgán statutárního města </a:t>
            </a:r>
            <a:r>
              <a:rPr lang="cs-CZ" dirty="0"/>
              <a:t>Brna pro otázky integrace </a:t>
            </a:r>
            <a:r>
              <a:rPr lang="cs-CZ" dirty="0" smtClean="0"/>
              <a:t>cizinců</a:t>
            </a:r>
          </a:p>
          <a:p>
            <a:r>
              <a:rPr lang="cs-CZ" b="1" dirty="0" smtClean="0"/>
              <a:t>Síť Ukrajinců</a:t>
            </a:r>
            <a:r>
              <a:rPr lang="cs-CZ" dirty="0" smtClean="0"/>
              <a:t>: setkávají </a:t>
            </a:r>
            <a:r>
              <a:rPr lang="cs-CZ" dirty="0"/>
              <a:t>nejčastěji a to s ohledem na její velikost. Pro Brno i ČR Ukrajinci představují vůbec nejpočetnější menšinu, k 31. 3. 2017 pobývalo na území města Brna 6 669 občanů Ukrajiny, kteří vykazují dlouhodobě tendenci k trvalému usídlení ve městě. </a:t>
            </a:r>
            <a:endParaRPr lang="cs-CZ" dirty="0" smtClean="0"/>
          </a:p>
          <a:p>
            <a:r>
              <a:rPr lang="cs-CZ" b="1" dirty="0" smtClean="0"/>
              <a:t>Síť Indů</a:t>
            </a:r>
            <a:r>
              <a:rPr lang="cs-CZ" dirty="0" smtClean="0"/>
              <a:t>: Na </a:t>
            </a:r>
            <a:r>
              <a:rPr lang="cs-CZ" dirty="0"/>
              <a:t>konci roku 2016 se na území Brna nacházelo </a:t>
            </a:r>
            <a:r>
              <a:rPr lang="cs-CZ" dirty="0" smtClean="0"/>
              <a:t>pobývajících </a:t>
            </a:r>
            <a:r>
              <a:rPr lang="cs-CZ" dirty="0"/>
              <a:t>359 občanů Indie, často jsou zaměstnáni na odborných pozicích u nadnárodních korporací. Jejich počet se v čase </a:t>
            </a:r>
            <a:r>
              <a:rPr lang="cs-CZ" dirty="0" smtClean="0"/>
              <a:t>zvyšuje, potenciál </a:t>
            </a:r>
            <a:r>
              <a:rPr lang="cs-CZ" dirty="0"/>
              <a:t>k dalšímu </a:t>
            </a:r>
            <a:r>
              <a:rPr lang="cs-CZ" dirty="0" smtClean="0"/>
              <a:t>růstu, </a:t>
            </a:r>
            <a:r>
              <a:rPr lang="cs-CZ" dirty="0"/>
              <a:t>chybí </a:t>
            </a:r>
            <a:r>
              <a:rPr lang="cs-CZ" dirty="0" smtClean="0"/>
              <a:t>o </a:t>
            </a:r>
            <a:r>
              <a:rPr lang="cs-CZ" dirty="0"/>
              <a:t>nich </a:t>
            </a:r>
            <a:r>
              <a:rPr lang="cs-CZ" dirty="0" smtClean="0"/>
              <a:t>informace, málo poznávaná </a:t>
            </a:r>
            <a:r>
              <a:rPr lang="cs-CZ" dirty="0"/>
              <a:t>migraci „mozků“. </a:t>
            </a:r>
            <a:endParaRPr lang="cs-CZ" dirty="0" smtClean="0"/>
          </a:p>
          <a:p>
            <a:r>
              <a:rPr lang="cs-CZ" b="1" dirty="0" smtClean="0"/>
              <a:t>Síť „arabsky </a:t>
            </a:r>
            <a:r>
              <a:rPr lang="cs-CZ" b="1" dirty="0"/>
              <a:t>mluvících“ </a:t>
            </a:r>
            <a:r>
              <a:rPr lang="cs-CZ" b="1" dirty="0" smtClean="0"/>
              <a:t>cizinců </a:t>
            </a:r>
            <a:r>
              <a:rPr lang="cs-CZ" dirty="0" smtClean="0"/>
              <a:t>- na jazykové </a:t>
            </a:r>
            <a:r>
              <a:rPr lang="cs-CZ" dirty="0"/>
              <a:t>blízkosti. </a:t>
            </a:r>
            <a:r>
              <a:rPr lang="cs-CZ" dirty="0" smtClean="0"/>
              <a:t>Konglomerát </a:t>
            </a:r>
            <a:r>
              <a:rPr lang="cs-CZ" dirty="0"/>
              <a:t>osob pocházejících z muslimských zemí. </a:t>
            </a:r>
            <a:r>
              <a:rPr lang="cs-CZ" dirty="0" smtClean="0"/>
              <a:t>Chybí </a:t>
            </a:r>
            <a:r>
              <a:rPr lang="cs-CZ" dirty="0"/>
              <a:t>informace, aby bylo možné s touto skupinou osob navazovat kontakt a intervenovat do jejího prostředí. 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Sociální sítě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/>
          <a:lstStyle/>
          <a:p>
            <a:r>
              <a:rPr lang="cs-CZ" dirty="0"/>
              <a:t>Život cizinců se neodehrává v izolaci, naopak je protkán souborem </a:t>
            </a:r>
            <a:r>
              <a:rPr lang="cs-CZ" b="1" dirty="0"/>
              <a:t>složitých sociálních vztahů</a:t>
            </a:r>
            <a:r>
              <a:rPr lang="cs-CZ" dirty="0"/>
              <a:t>, které se vzájemně ovlivňují (sítě). </a:t>
            </a:r>
            <a:endParaRPr lang="cs-CZ" dirty="0" smtClean="0"/>
          </a:p>
          <a:p>
            <a:r>
              <a:rPr lang="cs-CZ" dirty="0"/>
              <a:t>Sítí bývá značné množství, jsou obvykle utvářeny hustým </a:t>
            </a:r>
            <a:r>
              <a:rPr lang="cs-CZ" b="1" dirty="0"/>
              <a:t>předivem vztahů založených na solidaritě</a:t>
            </a:r>
            <a:r>
              <a:rPr lang="cs-CZ" dirty="0"/>
              <a:t>. Pojítkem bývá obvykle společná národnost, náboženství, regionální či příbuzenské vztahy. </a:t>
            </a:r>
          </a:p>
          <a:p>
            <a:r>
              <a:rPr lang="cs-CZ" dirty="0" smtClean="0"/>
              <a:t>V </a:t>
            </a:r>
            <a:r>
              <a:rPr lang="cs-CZ" dirty="0"/>
              <a:t>prostředí Brna, které vykazuje značnou koncentraci cizinecké populace, se v čase utváří značně rozsáhlé a komplexní sítě meziosobních vztahů, které jsou obvykle na první pohled </a:t>
            </a:r>
            <a:r>
              <a:rPr lang="cs-CZ" b="1" dirty="0"/>
              <a:t>neviditelné, neformální, skryté</a:t>
            </a:r>
            <a:r>
              <a:rPr lang="cs-CZ" dirty="0"/>
              <a:t>, jen výjimečně jsou zformovány do nějaké zřetelnější organizační struktury (např. církevní organizace, sdružení cizinců).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sítě </a:t>
            </a:r>
            <a:r>
              <a:rPr lang="cs-CZ" b="1" dirty="0"/>
              <a:t>nebyly</a:t>
            </a:r>
            <a:r>
              <a:rPr lang="cs-CZ" dirty="0"/>
              <a:t> dosud v žádné z realizovaných analýz na území statutárního města Brna </a:t>
            </a:r>
            <a:r>
              <a:rPr lang="cs-CZ" b="1" dirty="0"/>
              <a:t>zachyceny</a:t>
            </a:r>
            <a:r>
              <a:rPr lang="cs-CZ" dirty="0"/>
              <a:t>, jejich pochopení přitom představuje klíč k efektivnímu nastavení integračních opatření a služeb, včetně informačních strategií cílených na cizince.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8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Analýza </a:t>
            </a:r>
            <a:r>
              <a:rPr lang="cs-CZ" sz="3200" dirty="0"/>
              <a:t>sociálních sítí (SNA)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472608"/>
          </a:xfrm>
        </p:spPr>
        <p:txBody>
          <a:bodyPr/>
          <a:lstStyle/>
          <a:p>
            <a:r>
              <a:rPr lang="cs-CZ" dirty="0"/>
              <a:t>Analýza sociálních sítí (</a:t>
            </a:r>
            <a:r>
              <a:rPr lang="cs-CZ" dirty="0" err="1"/>
              <a:t>Social</a:t>
            </a:r>
            <a:r>
              <a:rPr lang="cs-CZ" dirty="0"/>
              <a:t> Network </a:t>
            </a:r>
            <a:r>
              <a:rPr lang="cs-CZ" dirty="0" err="1" smtClean="0"/>
              <a:t>Analysis</a:t>
            </a:r>
            <a:r>
              <a:rPr lang="cs-CZ" dirty="0" smtClean="0"/>
              <a:t>) </a:t>
            </a:r>
            <a:r>
              <a:rPr lang="cs-CZ" dirty="0"/>
              <a:t>studuje strukturu </a:t>
            </a:r>
            <a:r>
              <a:rPr lang="cs-CZ" b="1" dirty="0"/>
              <a:t>množiny uzlů</a:t>
            </a:r>
            <a:r>
              <a:rPr lang="cs-CZ" dirty="0"/>
              <a:t>, které jsou uspořádány pomocí sítě vzájemných vazeb. Vazbami vzájemně spojené uzly </a:t>
            </a:r>
            <a:r>
              <a:rPr lang="cs-CZ" b="1" dirty="0"/>
              <a:t>tvoří </a:t>
            </a:r>
            <a:r>
              <a:rPr lang="cs-CZ" b="1" dirty="0" smtClean="0"/>
              <a:t>síť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Egocentrický přístup </a:t>
            </a:r>
            <a:r>
              <a:rPr lang="cs-CZ" dirty="0" smtClean="0"/>
              <a:t>- zabývá </a:t>
            </a:r>
            <a:r>
              <a:rPr lang="cs-CZ" dirty="0"/>
              <a:t>se vazbami, které se pojí pouze s jedním určitým </a:t>
            </a:r>
            <a:r>
              <a:rPr lang="cs-CZ" dirty="0" smtClean="0"/>
              <a:t>člověkem.</a:t>
            </a:r>
          </a:p>
          <a:p>
            <a:r>
              <a:rPr lang="cs-CZ" dirty="0"/>
              <a:t>SNA neklade důraz na </a:t>
            </a:r>
            <a:r>
              <a:rPr lang="cs-CZ" dirty="0" err="1"/>
              <a:t>atribuční</a:t>
            </a:r>
            <a:r>
              <a:rPr lang="cs-CZ" dirty="0"/>
              <a:t> data (např. individuální kvality a charakteristiky jedinců či skupin), ale na </a:t>
            </a:r>
            <a:r>
              <a:rPr lang="cs-CZ" b="1" dirty="0"/>
              <a:t>data relační </a:t>
            </a:r>
            <a:r>
              <a:rPr lang="cs-CZ" dirty="0"/>
              <a:t>(tj. na vztahy mezi jednotlivými </a:t>
            </a:r>
            <a:r>
              <a:rPr lang="cs-CZ" dirty="0" smtClean="0"/>
              <a:t>aktéry). </a:t>
            </a:r>
          </a:p>
          <a:p>
            <a:r>
              <a:rPr lang="cs-CZ" dirty="0"/>
              <a:t>Pro získání dat se užívá tzv. </a:t>
            </a:r>
            <a:r>
              <a:rPr lang="cs-CZ" b="1" dirty="0"/>
              <a:t>generátor jmen</a:t>
            </a:r>
            <a:r>
              <a:rPr lang="cs-CZ" dirty="0"/>
              <a:t>. </a:t>
            </a:r>
            <a:r>
              <a:rPr lang="cs-CZ" dirty="0" smtClean="0"/>
              <a:t>Spočívá </a:t>
            </a:r>
            <a:r>
              <a:rPr lang="cs-CZ" dirty="0"/>
              <a:t>v položení </a:t>
            </a:r>
            <a:r>
              <a:rPr lang="cs-CZ" dirty="0" smtClean="0"/>
              <a:t>otázek za účelem získání od </a:t>
            </a:r>
            <a:r>
              <a:rPr lang="cs-CZ" dirty="0"/>
              <a:t>participanta (ega) </a:t>
            </a:r>
            <a:r>
              <a:rPr lang="cs-CZ" dirty="0" smtClean="0"/>
              <a:t>seznamu </a:t>
            </a:r>
            <a:r>
              <a:rPr lang="cs-CZ" dirty="0"/>
              <a:t>aktérů (</a:t>
            </a:r>
            <a:r>
              <a:rPr lang="cs-CZ" dirty="0" err="1"/>
              <a:t>alters</a:t>
            </a:r>
            <a:r>
              <a:rPr lang="cs-CZ" dirty="0"/>
              <a:t>) jeho </a:t>
            </a:r>
            <a:r>
              <a:rPr lang="cs-CZ" dirty="0" smtClean="0"/>
              <a:t>sítě </a:t>
            </a:r>
            <a:r>
              <a:rPr lang="cs-CZ" dirty="0"/>
              <a:t>a následně zjistit základní atributy jmenovaných </a:t>
            </a:r>
            <a:r>
              <a:rPr lang="cs-CZ" dirty="0" err="1"/>
              <a:t>alters</a:t>
            </a:r>
            <a:r>
              <a:rPr lang="cs-CZ" dirty="0"/>
              <a:t> a </a:t>
            </a:r>
            <a:r>
              <a:rPr lang="cs-CZ" dirty="0" smtClean="0"/>
              <a:t>vazby </a:t>
            </a:r>
            <a:r>
              <a:rPr lang="cs-CZ" dirty="0"/>
              <a:t>na další </a:t>
            </a:r>
            <a:r>
              <a:rPr lang="cs-CZ" dirty="0" err="1" smtClean="0"/>
              <a:t>alters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Analýza </a:t>
            </a:r>
            <a:r>
              <a:rPr lang="cs-CZ" sz="3200" dirty="0"/>
              <a:t>sociálních sítí (SNA)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/>
          <a:lstStyle/>
          <a:p>
            <a:r>
              <a:rPr lang="cs-CZ" sz="2800" dirty="0" smtClean="0"/>
              <a:t>Tzv</a:t>
            </a:r>
            <a:r>
              <a:rPr lang="cs-CZ" sz="2800" dirty="0"/>
              <a:t>. </a:t>
            </a:r>
            <a:r>
              <a:rPr lang="cs-CZ" sz="2800" b="1" dirty="0"/>
              <a:t>sítě podpory</a:t>
            </a:r>
            <a:r>
              <a:rPr lang="cs-CZ" sz="2800" dirty="0"/>
              <a:t>, kdy se jedná o specifický typ personálních sítí. </a:t>
            </a:r>
            <a:endParaRPr lang="cs-CZ" sz="2800" dirty="0" smtClean="0"/>
          </a:p>
          <a:p>
            <a:r>
              <a:rPr lang="cs-CZ" sz="2800" dirty="0" smtClean="0"/>
              <a:t>Pro </a:t>
            </a:r>
            <a:r>
              <a:rPr lang="cs-CZ" sz="2800" dirty="0"/>
              <a:t>získání dat byl použit několikanásobný generátor jmen, který se skládal ze </a:t>
            </a:r>
            <a:r>
              <a:rPr lang="cs-CZ" sz="2800" b="1" dirty="0"/>
              <a:t>šesti otázek založených na směnném přístupu </a:t>
            </a:r>
            <a:r>
              <a:rPr lang="cs-CZ" sz="2800" dirty="0"/>
              <a:t>a jejich cílem bylo odhalení těch vazeb respondentů s aktéry (</a:t>
            </a:r>
            <a:r>
              <a:rPr lang="cs-CZ" sz="2800" dirty="0" err="1"/>
              <a:t>alters</a:t>
            </a:r>
            <a:r>
              <a:rPr lang="cs-CZ" sz="2800" dirty="0"/>
              <a:t>), kteří poskytují určitý typ podpory. </a:t>
            </a:r>
            <a:endParaRPr lang="cs-CZ" sz="2800" dirty="0" smtClean="0"/>
          </a:p>
          <a:p>
            <a:r>
              <a:rPr lang="cs-CZ" sz="2800" dirty="0" smtClean="0"/>
              <a:t>Generátor </a:t>
            </a:r>
            <a:r>
              <a:rPr lang="cs-CZ" sz="2800" dirty="0"/>
              <a:t>jmen byl vytvořen v české a anglické verzi. 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2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Analýza </a:t>
            </a:r>
            <a:r>
              <a:rPr lang="cs-CZ" sz="3200" dirty="0"/>
              <a:t>sociálních sítí (SNA)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Typy </a:t>
            </a:r>
            <a:r>
              <a:rPr lang="cs-CZ" dirty="0"/>
              <a:t>podpory:</a:t>
            </a:r>
          </a:p>
          <a:p>
            <a:pPr lvl="0"/>
            <a:r>
              <a:rPr lang="cs-CZ" dirty="0"/>
              <a:t>Peníze</a:t>
            </a:r>
            <a:r>
              <a:rPr lang="cs-CZ" dirty="0" smtClean="0"/>
              <a:t>: </a:t>
            </a:r>
            <a:r>
              <a:rPr lang="cs-CZ" i="1" dirty="0" smtClean="0"/>
              <a:t>Pokud </a:t>
            </a:r>
            <a:r>
              <a:rPr lang="cs-CZ" i="1" dirty="0"/>
              <a:t>byste si potřeboval vypůjčit větší množství peněz, na koho byste se obrátil?</a:t>
            </a:r>
            <a:endParaRPr lang="cs-CZ" dirty="0"/>
          </a:p>
          <a:p>
            <a:pPr lvl="0"/>
            <a:r>
              <a:rPr lang="cs-CZ" dirty="0"/>
              <a:t>Důležitá </a:t>
            </a:r>
            <a:r>
              <a:rPr lang="cs-CZ" dirty="0" smtClean="0"/>
              <a:t>témata: </a:t>
            </a:r>
            <a:r>
              <a:rPr lang="cs-CZ" i="1" dirty="0" smtClean="0"/>
              <a:t>Na </a:t>
            </a:r>
            <a:r>
              <a:rPr lang="cs-CZ" i="1" dirty="0"/>
              <a:t>koho byste se obrátil, když byste se potřeboval svěřit někomu s důležitými tématy jako vztahy, práce, </a:t>
            </a:r>
            <a:r>
              <a:rPr lang="cs-CZ" i="1" dirty="0" smtClean="0"/>
              <a:t>stěhování</a:t>
            </a:r>
            <a:r>
              <a:rPr lang="cs-CZ" i="1" dirty="0"/>
              <a:t>…? Kdo všechno by mohl být touto osobou?</a:t>
            </a:r>
            <a:endParaRPr lang="cs-CZ" dirty="0"/>
          </a:p>
          <a:p>
            <a:pPr lvl="0"/>
            <a:r>
              <a:rPr lang="cs-CZ" dirty="0" smtClean="0"/>
              <a:t>Zaměstnání: </a:t>
            </a:r>
            <a:r>
              <a:rPr lang="cs-CZ" i="1" dirty="0" smtClean="0"/>
              <a:t>Pokud </a:t>
            </a:r>
            <a:r>
              <a:rPr lang="cs-CZ" i="1" dirty="0"/>
              <a:t>byste byl nucen hledat si nové zaměstnání, na koho byste se mohl obrátit s dotazem, jestli neví o </a:t>
            </a:r>
            <a:r>
              <a:rPr lang="cs-CZ" i="1" dirty="0" smtClean="0"/>
              <a:t>nějaké </a:t>
            </a:r>
            <a:r>
              <a:rPr lang="cs-CZ" i="1" dirty="0"/>
              <a:t>práci?</a:t>
            </a:r>
            <a:endParaRPr lang="cs-CZ" dirty="0"/>
          </a:p>
          <a:p>
            <a:pPr lvl="0"/>
            <a:r>
              <a:rPr lang="cs-CZ" dirty="0" smtClean="0"/>
              <a:t>Bydlení: </a:t>
            </a:r>
            <a:r>
              <a:rPr lang="cs-CZ" i="1" dirty="0" smtClean="0"/>
              <a:t>Na </a:t>
            </a:r>
            <a:r>
              <a:rPr lang="cs-CZ" i="1" dirty="0"/>
              <a:t>koho byste se obrátil, když byste hledal nové bydlení?</a:t>
            </a:r>
            <a:endParaRPr lang="cs-CZ" dirty="0"/>
          </a:p>
          <a:p>
            <a:pPr lvl="0"/>
            <a:r>
              <a:rPr lang="cs-CZ" dirty="0" smtClean="0"/>
              <a:t>Zábava: </a:t>
            </a:r>
            <a:r>
              <a:rPr lang="cs-CZ" i="1" dirty="0" smtClean="0"/>
              <a:t>S</a:t>
            </a:r>
            <a:r>
              <a:rPr lang="cs-CZ" i="1" dirty="0"/>
              <a:t> kým obvykle vyrážíte „za zábavou“?</a:t>
            </a:r>
            <a:endParaRPr lang="cs-CZ" dirty="0"/>
          </a:p>
          <a:p>
            <a:pPr lvl="0"/>
            <a:r>
              <a:rPr lang="cs-CZ" dirty="0" smtClean="0"/>
              <a:t>Jiné: </a:t>
            </a:r>
            <a:r>
              <a:rPr lang="cs-CZ" i="1" dirty="0" smtClean="0"/>
              <a:t>Je </a:t>
            </a:r>
            <a:r>
              <a:rPr lang="cs-CZ" i="1" dirty="0"/>
              <a:t>někdo další, pro vás důležitý, jehož jméno zatím nepadlo, ale je pro vás také důležitý?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0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Analýza </a:t>
            </a:r>
            <a:r>
              <a:rPr lang="cs-CZ" sz="3200" dirty="0"/>
              <a:t>sociálních sítí (SNA)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Druhá fáze: kvalitativní výzkum</a:t>
            </a:r>
          </a:p>
          <a:p>
            <a:r>
              <a:rPr lang="cs-CZ" sz="2800" dirty="0" smtClean="0"/>
              <a:t>Atributy </a:t>
            </a:r>
            <a:r>
              <a:rPr lang="cs-CZ" sz="2800" dirty="0"/>
              <a:t>jednotlivých </a:t>
            </a:r>
            <a:r>
              <a:rPr lang="cs-CZ" sz="2800" dirty="0" err="1"/>
              <a:t>alters</a:t>
            </a:r>
            <a:r>
              <a:rPr lang="cs-CZ" sz="2800" dirty="0"/>
              <a:t> - pohlaví, věk, státní příslušnost (národnost), délka pobytu na území ČR, délka známosti s egem, lokalita bydliště (stejné – Brno, mimo Brno [ČR], v EU a mimo EU), vzdělání, ekonomický </a:t>
            </a:r>
            <a:r>
              <a:rPr lang="cs-CZ" sz="2800" dirty="0" smtClean="0"/>
              <a:t>status, </a:t>
            </a:r>
            <a:r>
              <a:rPr lang="cs-CZ" sz="2800" dirty="0"/>
              <a:t>sociální vztah k </a:t>
            </a:r>
            <a:r>
              <a:rPr lang="cs-CZ" sz="2800" dirty="0" smtClean="0"/>
              <a:t>egu, </a:t>
            </a:r>
            <a:r>
              <a:rPr lang="cs-CZ" sz="2800" dirty="0"/>
              <a:t>pociťovaná blízkost a frekvence kontaktu. 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715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968552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i="1" dirty="0"/>
              <a:t>Analýza přináší výsledky sociologického a </a:t>
            </a:r>
            <a:r>
              <a:rPr lang="cs-CZ" i="1" dirty="0" smtClean="0"/>
              <a:t>antropologického </a:t>
            </a:r>
            <a:r>
              <a:rPr lang="cs-CZ" b="1" i="1" dirty="0" smtClean="0"/>
              <a:t>výzkumu </a:t>
            </a:r>
            <a:r>
              <a:rPr lang="cs-CZ" b="1" i="1" dirty="0"/>
              <a:t>mezi cizinci žijícími v Brně</a:t>
            </a:r>
            <a:r>
              <a:rPr lang="cs-CZ" i="1" dirty="0"/>
              <a:t>. Reaguje na </a:t>
            </a:r>
            <a:r>
              <a:rPr lang="cs-CZ" b="1" i="1" dirty="0" smtClean="0"/>
              <a:t>neexistenci ucelenějších </a:t>
            </a:r>
            <a:r>
              <a:rPr lang="cs-CZ" b="1" i="1" dirty="0"/>
              <a:t>dat </a:t>
            </a:r>
            <a:r>
              <a:rPr lang="cs-CZ" i="1" dirty="0"/>
              <a:t>o cizincích žijících v Brně. Je malé povědomí </a:t>
            </a:r>
            <a:r>
              <a:rPr lang="cs-CZ" i="1" dirty="0" smtClean="0"/>
              <a:t>o tom</a:t>
            </a:r>
            <a:r>
              <a:rPr lang="cs-CZ" i="1" dirty="0"/>
              <a:t>, jací cizinci v Brně pobývají, kolik jich je a jaké jsou </a:t>
            </a:r>
            <a:r>
              <a:rPr lang="cs-CZ" i="1" dirty="0" smtClean="0"/>
              <a:t>jejich sociální </a:t>
            </a:r>
            <a:r>
              <a:rPr lang="cs-CZ" i="1" dirty="0"/>
              <a:t>sítě a vazby na společnost.</a:t>
            </a:r>
          </a:p>
          <a:p>
            <a:pPr marL="0" indent="0" algn="just">
              <a:buNone/>
            </a:pPr>
            <a:r>
              <a:rPr lang="cs-CZ" i="1" dirty="0"/>
              <a:t>Rozhodnutí města Brna realizovat tento výzkum vychází </a:t>
            </a:r>
            <a:r>
              <a:rPr lang="cs-CZ" i="1" dirty="0" smtClean="0"/>
              <a:t>z předpokladu</a:t>
            </a:r>
            <a:r>
              <a:rPr lang="cs-CZ" i="1" dirty="0"/>
              <a:t>, že </a:t>
            </a:r>
            <a:r>
              <a:rPr lang="cs-CZ" b="1" i="1" dirty="0"/>
              <a:t>poučená diskuse </a:t>
            </a:r>
            <a:r>
              <a:rPr lang="cs-CZ" i="1" dirty="0"/>
              <a:t>musí vycházet nikoliv </a:t>
            </a:r>
            <a:r>
              <a:rPr lang="cs-CZ" i="1" dirty="0" smtClean="0"/>
              <a:t>z domněnek </a:t>
            </a:r>
            <a:r>
              <a:rPr lang="cs-CZ" i="1" dirty="0"/>
              <a:t>a představ, ale z ověřených dat a faktů. Také </a:t>
            </a:r>
            <a:r>
              <a:rPr lang="cs-CZ" i="1" dirty="0" smtClean="0"/>
              <a:t>utváření smysluplných </a:t>
            </a:r>
            <a:r>
              <a:rPr lang="cs-CZ" i="1" dirty="0"/>
              <a:t>a efektivních integračních politik musí vycházet </a:t>
            </a:r>
            <a:r>
              <a:rPr lang="cs-CZ" i="1" dirty="0" smtClean="0"/>
              <a:t>ze znalostí</a:t>
            </a:r>
            <a:r>
              <a:rPr lang="cs-CZ" i="1" dirty="0"/>
              <a:t>, </a:t>
            </a:r>
            <a:r>
              <a:rPr lang="cs-CZ" b="1" i="1" dirty="0"/>
              <a:t>skutečného stavu a poznání</a:t>
            </a:r>
            <a:r>
              <a:rPr lang="cs-CZ" i="1" dirty="0"/>
              <a:t>. Analýza </a:t>
            </a:r>
            <a:r>
              <a:rPr lang="cs-CZ" i="1" dirty="0" smtClean="0"/>
              <a:t>představuje sociodemografické </a:t>
            </a:r>
            <a:r>
              <a:rPr lang="cs-CZ" i="1" dirty="0"/>
              <a:t>charakteristiky cizinců ze třetích </a:t>
            </a:r>
            <a:r>
              <a:rPr lang="cs-CZ" i="1" dirty="0" smtClean="0"/>
              <a:t>zemí pobývajících </a:t>
            </a:r>
            <a:r>
              <a:rPr lang="cs-CZ" i="1" dirty="0"/>
              <a:t>na území města Brna a dále přináší výsledky </a:t>
            </a:r>
            <a:r>
              <a:rPr lang="cs-CZ" i="1" dirty="0" smtClean="0"/>
              <a:t>analýzy </a:t>
            </a:r>
            <a:r>
              <a:rPr lang="cs-CZ" b="1" i="1" dirty="0" smtClean="0"/>
              <a:t>vybraných </a:t>
            </a:r>
            <a:r>
              <a:rPr lang="cs-CZ" b="1" i="1" dirty="0"/>
              <a:t>sociálních sítí </a:t>
            </a:r>
            <a:r>
              <a:rPr lang="cs-CZ" i="1" dirty="0"/>
              <a:t>– ukrajinské sítě, indické sítě a </a:t>
            </a:r>
            <a:r>
              <a:rPr lang="cs-CZ" i="1" dirty="0" smtClean="0"/>
              <a:t>sítě arabsky </a:t>
            </a:r>
            <a:r>
              <a:rPr lang="cs-CZ" i="1" dirty="0"/>
              <a:t>mluvících cizinců ze třetích zemí. Uvedená zjištění </a:t>
            </a:r>
            <a:r>
              <a:rPr lang="cs-CZ" i="1" dirty="0" smtClean="0"/>
              <a:t>se zakládají </a:t>
            </a:r>
            <a:r>
              <a:rPr lang="cs-CZ" i="1" dirty="0"/>
              <a:t>na informacích od 60 participantů a analyzované </a:t>
            </a:r>
            <a:r>
              <a:rPr lang="cs-CZ" i="1" dirty="0" smtClean="0"/>
              <a:t>síti obsahující </a:t>
            </a:r>
            <a:r>
              <a:rPr lang="cs-CZ" i="1" dirty="0"/>
              <a:t>740 jedinců.</a:t>
            </a:r>
          </a:p>
          <a:p>
            <a:pPr marL="0" indent="0">
              <a:buNone/>
            </a:pPr>
            <a:r>
              <a:rPr lang="cs-CZ" i="1" dirty="0"/>
              <a:t>Cílem setkání je především představit zjištění výzkumu, jenž je </a:t>
            </a:r>
            <a:r>
              <a:rPr lang="cs-CZ" i="1" dirty="0" smtClean="0"/>
              <a:t>v současné </a:t>
            </a:r>
            <a:r>
              <a:rPr lang="cs-CZ" i="1" dirty="0"/>
              <a:t>době v ucelené formě </a:t>
            </a:r>
            <a:r>
              <a:rPr lang="cs-CZ" i="1" dirty="0" smtClean="0"/>
              <a:t>připravován </a:t>
            </a:r>
            <a:r>
              <a:rPr lang="cs-CZ" i="1" dirty="0"/>
              <a:t>ke </a:t>
            </a:r>
            <a:r>
              <a:rPr lang="cs-CZ" i="1" dirty="0" smtClean="0"/>
              <a:t>knižnímu publikování.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Analýza </a:t>
            </a:r>
            <a:r>
              <a:rPr lang="cs-CZ" sz="3200" dirty="0"/>
              <a:t>sociálních sítí (SNA)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/>
          <a:lstStyle/>
          <a:p>
            <a:r>
              <a:rPr lang="cs-CZ" sz="2800" dirty="0" smtClean="0"/>
              <a:t>Hustota a centralita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96" y="1916832"/>
            <a:ext cx="8063920" cy="43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Analýza </a:t>
            </a:r>
            <a:r>
              <a:rPr lang="cs-CZ" sz="3200" dirty="0"/>
              <a:t>sociálních sítí (SNA)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60 </a:t>
            </a:r>
            <a:r>
              <a:rPr lang="cs-CZ" sz="3600" dirty="0"/>
              <a:t>participantů a analyzované síti obsahující 740 </a:t>
            </a:r>
            <a:r>
              <a:rPr lang="cs-CZ" sz="3600" dirty="0" smtClean="0"/>
              <a:t>jedinců </a:t>
            </a:r>
          </a:p>
          <a:p>
            <a:r>
              <a:rPr lang="cs-CZ" sz="3600" dirty="0"/>
              <a:t>27 participantů z Ukrajiny, 17  participantů z Indie a 16 participantů zařazených do arabské sítě</a:t>
            </a:r>
          </a:p>
          <a:p>
            <a:r>
              <a:rPr lang="cs-CZ" sz="3600" dirty="0" smtClean="0"/>
              <a:t>Pro </a:t>
            </a:r>
            <a:r>
              <a:rPr lang="cs-CZ" sz="3600" dirty="0"/>
              <a:t>ukrajinskou síť 320 </a:t>
            </a:r>
            <a:r>
              <a:rPr lang="cs-CZ" sz="3600" dirty="0" err="1" smtClean="0"/>
              <a:t>alters</a:t>
            </a:r>
            <a:r>
              <a:rPr lang="cs-CZ" sz="3600" dirty="0"/>
              <a:t>, pro indickou síť 218 </a:t>
            </a:r>
            <a:r>
              <a:rPr lang="cs-CZ" sz="3600" dirty="0" err="1"/>
              <a:t>alters</a:t>
            </a:r>
            <a:r>
              <a:rPr lang="cs-CZ" sz="3600" dirty="0"/>
              <a:t> a pro arabskou síť 202 </a:t>
            </a:r>
            <a:r>
              <a:rPr lang="cs-CZ" sz="3600" dirty="0" err="1" smtClean="0"/>
              <a:t>alters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053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2160240"/>
          </a:xfrm>
        </p:spPr>
        <p:txBody>
          <a:bodyPr rtlCol="0">
            <a:normAutofit/>
          </a:bodyPr>
          <a:lstStyle/>
          <a:p>
            <a:r>
              <a:rPr lang="cs-CZ" b="1" dirty="0" smtClean="0"/>
              <a:t>Výsledky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/>
              <a:t>Ukrajinská </a:t>
            </a:r>
            <a:r>
              <a:rPr lang="cs-CZ" sz="4000" dirty="0" smtClean="0"/>
              <a:t>síť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8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Ukrajinská </a:t>
            </a:r>
            <a:r>
              <a:rPr lang="cs-CZ" sz="3600" dirty="0"/>
              <a:t>síť vykazuje </a:t>
            </a:r>
            <a:r>
              <a:rPr lang="cs-CZ" sz="3600" b="1" dirty="0"/>
              <a:t>hustotu 0,7 </a:t>
            </a:r>
            <a:r>
              <a:rPr lang="cs-CZ" sz="3600" dirty="0"/>
              <a:t>(71 %) </a:t>
            </a:r>
            <a:r>
              <a:rPr lang="cs-CZ" sz="3600" dirty="0" smtClean="0"/>
              <a:t>- spíše hustá síť. </a:t>
            </a:r>
          </a:p>
          <a:p>
            <a:r>
              <a:rPr lang="cs-CZ" sz="3600" dirty="0" smtClean="0"/>
              <a:t>V</a:t>
            </a:r>
            <a:r>
              <a:rPr lang="cs-CZ" sz="3600" dirty="0"/>
              <a:t> ukrajinských sítích převažuje </a:t>
            </a:r>
            <a:r>
              <a:rPr lang="cs-CZ" sz="3600" b="1" dirty="0"/>
              <a:t>centralita českých </a:t>
            </a:r>
            <a:r>
              <a:rPr lang="cs-CZ" sz="3600" b="1" dirty="0" err="1"/>
              <a:t>alters</a:t>
            </a:r>
            <a:r>
              <a:rPr lang="cs-CZ" sz="3600" dirty="0"/>
              <a:t>. </a:t>
            </a:r>
            <a:endParaRPr lang="cs-CZ" sz="3600" dirty="0" smtClean="0"/>
          </a:p>
          <a:p>
            <a:r>
              <a:rPr lang="cs-CZ" sz="3600" dirty="0" smtClean="0"/>
              <a:t>V </a:t>
            </a:r>
            <a:r>
              <a:rPr lang="cs-CZ" sz="3600" dirty="0"/>
              <a:t>sítích podpory zaujímají významnou roli </a:t>
            </a:r>
            <a:r>
              <a:rPr lang="cs-CZ" sz="3600" dirty="0" err="1"/>
              <a:t>alters</a:t>
            </a:r>
            <a:r>
              <a:rPr lang="cs-CZ" sz="3600" dirty="0"/>
              <a:t> české národnosti.  Pozice </a:t>
            </a:r>
            <a:r>
              <a:rPr lang="cs-CZ" sz="3600" dirty="0" err="1"/>
              <a:t>alters</a:t>
            </a:r>
            <a:r>
              <a:rPr lang="cs-CZ" sz="3600" dirty="0"/>
              <a:t> jiné národnosti a krajanů jsou do velké míry totožné. 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9789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sz="3600" b="1" dirty="0" smtClean="0"/>
              <a:t>27 </a:t>
            </a:r>
            <a:r>
              <a:rPr lang="cs-CZ" sz="3600" b="1" dirty="0"/>
              <a:t>participantů </a:t>
            </a:r>
            <a:r>
              <a:rPr lang="cs-CZ" sz="3600" dirty="0"/>
              <a:t>(eg), přičemž žen bylo dvakrát více než </a:t>
            </a:r>
            <a:r>
              <a:rPr lang="cs-CZ" sz="3600" dirty="0" smtClean="0"/>
              <a:t>mužů, průměrný </a:t>
            </a:r>
            <a:r>
              <a:rPr lang="cs-CZ" sz="3600" dirty="0"/>
              <a:t>věk činil 30 </a:t>
            </a:r>
            <a:r>
              <a:rPr lang="cs-CZ" sz="3600" dirty="0" smtClean="0"/>
              <a:t>let, převažovali </a:t>
            </a:r>
            <a:r>
              <a:rPr lang="cs-CZ" sz="3600" dirty="0"/>
              <a:t>jedinci s </a:t>
            </a:r>
            <a:r>
              <a:rPr lang="cs-CZ" sz="3600" dirty="0" smtClean="0"/>
              <a:t>VŠ </a:t>
            </a:r>
            <a:r>
              <a:rPr lang="cs-CZ" sz="3600" dirty="0"/>
              <a:t>vzděláním, </a:t>
            </a:r>
            <a:r>
              <a:rPr lang="cs-CZ" sz="3600" dirty="0" smtClean="0"/>
              <a:t>průměrně </a:t>
            </a:r>
            <a:r>
              <a:rPr lang="cs-CZ" sz="3600" dirty="0"/>
              <a:t>pobývali participanti v ČR pět a tři čtvrtě roku, nejčastěji zde participanti pobývali jeden až tři roky. </a:t>
            </a:r>
            <a:endParaRPr lang="cs-CZ" sz="3600" dirty="0" smtClean="0"/>
          </a:p>
          <a:p>
            <a:r>
              <a:rPr lang="cs-CZ" sz="3600" dirty="0" smtClean="0"/>
              <a:t>V</a:t>
            </a:r>
            <a:r>
              <a:rPr lang="cs-CZ" sz="3600" dirty="0"/>
              <a:t> sítích participantů více figurovali </a:t>
            </a:r>
            <a:r>
              <a:rPr lang="cs-CZ" sz="3600" b="1" dirty="0"/>
              <a:t>muži</a:t>
            </a:r>
            <a:r>
              <a:rPr lang="cs-CZ" sz="3600" dirty="0"/>
              <a:t>, zatímco v sítích </a:t>
            </a:r>
            <a:r>
              <a:rPr lang="cs-CZ" sz="3600" dirty="0" err="1"/>
              <a:t>participantek</a:t>
            </a:r>
            <a:r>
              <a:rPr lang="cs-CZ" sz="3600" dirty="0"/>
              <a:t> figurovaly více </a:t>
            </a:r>
            <a:r>
              <a:rPr lang="cs-CZ" sz="3600" b="1" dirty="0"/>
              <a:t>ženy</a:t>
            </a:r>
            <a:r>
              <a:rPr lang="cs-CZ" sz="3600" dirty="0"/>
              <a:t>. V sítích participantů se vyskytovalo průměrně 11 </a:t>
            </a:r>
            <a:r>
              <a:rPr lang="cs-CZ" sz="3600" dirty="0" err="1"/>
              <a:t>alters</a:t>
            </a:r>
            <a:r>
              <a:rPr lang="cs-CZ" sz="3600" dirty="0"/>
              <a:t>, v sítích </a:t>
            </a:r>
            <a:r>
              <a:rPr lang="cs-CZ" sz="3600" dirty="0" err="1"/>
              <a:t>participantek</a:t>
            </a:r>
            <a:r>
              <a:rPr lang="cs-CZ" sz="3600" dirty="0"/>
              <a:t> 13 </a:t>
            </a:r>
            <a:r>
              <a:rPr lang="cs-CZ" sz="3600" dirty="0" err="1"/>
              <a:t>alters</a:t>
            </a:r>
            <a:r>
              <a:rPr lang="cs-CZ" sz="3600" dirty="0"/>
              <a:t>.</a:t>
            </a:r>
          </a:p>
          <a:p>
            <a:r>
              <a:rPr lang="cs-CZ" sz="3600" dirty="0"/>
              <a:t>Ukrajinská síť obsahovala 320 </a:t>
            </a:r>
            <a:r>
              <a:rPr lang="cs-CZ" sz="3600" dirty="0" err="1" smtClean="0"/>
              <a:t>alters</a:t>
            </a:r>
            <a:r>
              <a:rPr lang="cs-CZ" sz="3600" dirty="0" smtClean="0"/>
              <a:t>, nadpoloviční </a:t>
            </a:r>
            <a:r>
              <a:rPr lang="cs-CZ" sz="3600" dirty="0"/>
              <a:t>většinu tvořily ženy. Převažovali </a:t>
            </a:r>
            <a:r>
              <a:rPr lang="cs-CZ" sz="3600" dirty="0" err="1"/>
              <a:t>alters</a:t>
            </a:r>
            <a:r>
              <a:rPr lang="cs-CZ" sz="3600" dirty="0"/>
              <a:t> ve věku 21 až 30 let. V ukrajinské síti </a:t>
            </a:r>
            <a:r>
              <a:rPr lang="cs-CZ" sz="3600" b="1" dirty="0"/>
              <a:t>převládali Češi (41 %)</a:t>
            </a:r>
            <a:r>
              <a:rPr lang="cs-CZ" sz="3600" dirty="0"/>
              <a:t>, nicméně pouze s tříprocentním náskokem od </a:t>
            </a:r>
            <a:r>
              <a:rPr lang="cs-CZ" sz="3600" dirty="0" smtClean="0"/>
              <a:t>ukrajinských </a:t>
            </a:r>
            <a:r>
              <a:rPr lang="cs-CZ" sz="3600" dirty="0" err="1" smtClean="0"/>
              <a:t>alters</a:t>
            </a:r>
            <a:r>
              <a:rPr lang="cs-CZ" sz="3600" dirty="0" smtClean="0"/>
              <a:t>. </a:t>
            </a:r>
            <a:r>
              <a:rPr lang="cs-CZ" sz="3600" dirty="0"/>
              <a:t>Nejpočetnější skupinu </a:t>
            </a:r>
            <a:r>
              <a:rPr lang="cs-CZ" sz="3600" dirty="0" err="1"/>
              <a:t>alters</a:t>
            </a:r>
            <a:r>
              <a:rPr lang="cs-CZ" sz="3600" dirty="0"/>
              <a:t> </a:t>
            </a:r>
            <a:r>
              <a:rPr lang="cs-CZ" sz="3600" dirty="0" smtClean="0"/>
              <a:t>mimo EU - </a:t>
            </a:r>
            <a:r>
              <a:rPr lang="cs-CZ" sz="3600" dirty="0"/>
              <a:t>občané </a:t>
            </a:r>
            <a:r>
              <a:rPr lang="cs-CZ" sz="3600" b="1" dirty="0" smtClean="0"/>
              <a:t>Ruska</a:t>
            </a:r>
            <a:r>
              <a:rPr lang="cs-CZ" sz="3600" dirty="0" smtClean="0"/>
              <a:t>. </a:t>
            </a:r>
            <a:endParaRPr lang="cs-CZ" sz="3600" dirty="0"/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290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589240"/>
          </a:xfrm>
        </p:spPr>
        <p:txBody>
          <a:bodyPr>
            <a:normAutofit fontScale="70000" lnSpcReduction="20000"/>
          </a:bodyPr>
          <a:lstStyle/>
          <a:p>
            <a:r>
              <a:rPr lang="cs-CZ" sz="3600" b="1" dirty="0" err="1" smtClean="0"/>
              <a:t>Alters</a:t>
            </a:r>
            <a:r>
              <a:rPr lang="cs-CZ" sz="3600" b="1" dirty="0" smtClean="0"/>
              <a:t> na </a:t>
            </a:r>
            <a:r>
              <a:rPr lang="cs-CZ" sz="3600" b="1" dirty="0"/>
              <a:t>území </a:t>
            </a:r>
            <a:r>
              <a:rPr lang="cs-CZ" sz="3600" b="1" dirty="0" smtClean="0"/>
              <a:t>ČR </a:t>
            </a:r>
            <a:r>
              <a:rPr lang="cs-CZ" sz="3600" dirty="0" smtClean="0"/>
              <a:t>průměrně </a:t>
            </a:r>
            <a:r>
              <a:rPr lang="cs-CZ" sz="3600" dirty="0"/>
              <a:t>sedm </a:t>
            </a:r>
            <a:r>
              <a:rPr lang="cs-CZ" sz="3600" dirty="0" smtClean="0"/>
              <a:t>let. Průměrná </a:t>
            </a:r>
            <a:r>
              <a:rPr lang="cs-CZ" sz="3600" dirty="0"/>
              <a:t>délka známosti </a:t>
            </a:r>
            <a:r>
              <a:rPr lang="cs-CZ" sz="3600" dirty="0" smtClean="0"/>
              <a:t>necelé </a:t>
            </a:r>
            <a:r>
              <a:rPr lang="cs-CZ" sz="3600" dirty="0"/>
              <a:t>čtyři roky. Nejčastěji jmenovaným bydlištěm </a:t>
            </a:r>
            <a:r>
              <a:rPr lang="cs-CZ" sz="3600" dirty="0" err="1"/>
              <a:t>alters</a:t>
            </a:r>
            <a:r>
              <a:rPr lang="cs-CZ" sz="3600" dirty="0"/>
              <a:t> bylo </a:t>
            </a:r>
            <a:r>
              <a:rPr lang="cs-CZ" sz="3600" b="1" dirty="0"/>
              <a:t>Brno</a:t>
            </a:r>
            <a:r>
              <a:rPr lang="cs-CZ" sz="3600" dirty="0"/>
              <a:t>, obecně více jak </a:t>
            </a:r>
            <a:r>
              <a:rPr lang="cs-CZ" sz="3600" b="1" dirty="0"/>
              <a:t>tři čtvrtiny </a:t>
            </a:r>
            <a:r>
              <a:rPr lang="cs-CZ" sz="3600" b="1" dirty="0" err="1"/>
              <a:t>alters</a:t>
            </a:r>
            <a:r>
              <a:rPr lang="cs-CZ" sz="3600" b="1" dirty="0"/>
              <a:t> </a:t>
            </a:r>
            <a:r>
              <a:rPr lang="cs-CZ" sz="3600" b="1" dirty="0" smtClean="0"/>
              <a:t>žily </a:t>
            </a:r>
            <a:r>
              <a:rPr lang="cs-CZ" sz="3600" b="1" dirty="0"/>
              <a:t>v ČR</a:t>
            </a:r>
            <a:r>
              <a:rPr lang="cs-CZ" sz="3600" dirty="0"/>
              <a:t>. </a:t>
            </a:r>
          </a:p>
          <a:p>
            <a:r>
              <a:rPr lang="cs-CZ" sz="3600" dirty="0"/>
              <a:t>Z hlediska </a:t>
            </a:r>
            <a:r>
              <a:rPr lang="cs-CZ" sz="3600" b="1" dirty="0"/>
              <a:t>vzdělání</a:t>
            </a:r>
            <a:r>
              <a:rPr lang="cs-CZ" sz="3600" dirty="0"/>
              <a:t> převažovaly </a:t>
            </a:r>
            <a:r>
              <a:rPr lang="cs-CZ" sz="3600" dirty="0" err="1"/>
              <a:t>alters</a:t>
            </a:r>
            <a:r>
              <a:rPr lang="cs-CZ" sz="3600" dirty="0"/>
              <a:t> s vysokoškolským vzděláním, </a:t>
            </a:r>
            <a:r>
              <a:rPr lang="cs-CZ" sz="3600" dirty="0" smtClean="0"/>
              <a:t>na </a:t>
            </a:r>
            <a:r>
              <a:rPr lang="cs-CZ" sz="3600" dirty="0"/>
              <a:t>manažerských a odborných pozicích, </a:t>
            </a:r>
            <a:r>
              <a:rPr lang="cs-CZ" sz="3600" dirty="0" smtClean="0"/>
              <a:t>techničtí </a:t>
            </a:r>
            <a:r>
              <a:rPr lang="cs-CZ" sz="3600" dirty="0"/>
              <a:t>a odborní pracovníci a zaměstnanci ve službách a prodeji. </a:t>
            </a:r>
          </a:p>
          <a:p>
            <a:r>
              <a:rPr lang="cs-CZ" sz="3600" b="1" dirty="0"/>
              <a:t>Polovina </a:t>
            </a:r>
            <a:r>
              <a:rPr lang="cs-CZ" sz="3600" b="1" dirty="0" err="1"/>
              <a:t>alters</a:t>
            </a:r>
            <a:r>
              <a:rPr lang="cs-CZ" sz="3600" b="1" dirty="0"/>
              <a:t> byla označena participanty jako přátelé a kamarádi, jednu čtvrtinu </a:t>
            </a:r>
            <a:r>
              <a:rPr lang="cs-CZ" sz="3600" b="1" dirty="0" err="1"/>
              <a:t>alters</a:t>
            </a:r>
            <a:r>
              <a:rPr lang="cs-CZ" sz="3600" b="1" dirty="0"/>
              <a:t> tvořili rodinní příslušníci a partneři/partnerky</a:t>
            </a:r>
            <a:r>
              <a:rPr lang="cs-CZ" sz="3600" dirty="0"/>
              <a:t>. Když měli participanti vyjádřit pociťovanou blízkost k </a:t>
            </a:r>
            <a:r>
              <a:rPr lang="cs-CZ" sz="3600" dirty="0" err="1"/>
              <a:t>alters</a:t>
            </a:r>
            <a:r>
              <a:rPr lang="cs-CZ" sz="3600" dirty="0"/>
              <a:t>, tak mezi </a:t>
            </a:r>
            <a:r>
              <a:rPr lang="cs-CZ" sz="3600" b="1" dirty="0"/>
              <a:t>nejbližší osoby </a:t>
            </a:r>
            <a:r>
              <a:rPr lang="cs-CZ" sz="3600" dirty="0"/>
              <a:t>byla zařazena necelá </a:t>
            </a:r>
            <a:r>
              <a:rPr lang="cs-CZ" sz="3600" b="1" dirty="0"/>
              <a:t>čtvrtina </a:t>
            </a:r>
            <a:r>
              <a:rPr lang="cs-CZ" sz="3600" b="1" dirty="0" err="1"/>
              <a:t>alters</a:t>
            </a:r>
            <a:r>
              <a:rPr lang="cs-CZ" sz="3600" dirty="0"/>
              <a:t>, což může odrážet  zastoupení rodinných příslušníků v sítích. Necelá </a:t>
            </a:r>
            <a:r>
              <a:rPr lang="cs-CZ" sz="3600" b="1" dirty="0"/>
              <a:t>čtvrtina </a:t>
            </a:r>
            <a:r>
              <a:rPr lang="cs-CZ" sz="3600" b="1" dirty="0" err="1"/>
              <a:t>alters</a:t>
            </a:r>
            <a:r>
              <a:rPr lang="cs-CZ" sz="3600" b="1" dirty="0"/>
              <a:t> </a:t>
            </a:r>
            <a:r>
              <a:rPr lang="cs-CZ" sz="3600" dirty="0"/>
              <a:t>tvořila kategorii, kde se vztah s </a:t>
            </a:r>
            <a:r>
              <a:rPr lang="cs-CZ" sz="3600" dirty="0" err="1"/>
              <a:t>alters</a:t>
            </a:r>
            <a:r>
              <a:rPr lang="cs-CZ" sz="3600" dirty="0"/>
              <a:t> nezakládal na emocionálním </a:t>
            </a:r>
            <a:r>
              <a:rPr lang="cs-CZ" sz="3600" dirty="0" smtClean="0"/>
              <a:t>základu – zastoupení </a:t>
            </a:r>
            <a:r>
              <a:rPr lang="cs-CZ" sz="3600" b="1" dirty="0" smtClean="0"/>
              <a:t>známých </a:t>
            </a:r>
            <a:r>
              <a:rPr lang="cs-CZ" sz="3600" b="1" dirty="0"/>
              <a:t>a</a:t>
            </a:r>
            <a:r>
              <a:rPr lang="cs-CZ" sz="3600" dirty="0"/>
              <a:t> </a:t>
            </a:r>
            <a:r>
              <a:rPr lang="cs-CZ" sz="3600" b="1" dirty="0"/>
              <a:t>spolupracovníků</a:t>
            </a:r>
            <a:r>
              <a:rPr lang="cs-CZ" sz="3600" dirty="0"/>
              <a:t> v sítích. 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700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Participanti udržovali se svými </a:t>
            </a:r>
            <a:r>
              <a:rPr lang="cs-CZ" sz="3600" dirty="0" err="1"/>
              <a:t>alters</a:t>
            </a:r>
            <a:r>
              <a:rPr lang="cs-CZ" sz="3600" dirty="0"/>
              <a:t> kontakt v nadpoloviční většině </a:t>
            </a:r>
            <a:r>
              <a:rPr lang="cs-CZ" sz="3600" b="1" dirty="0"/>
              <a:t>minimálně jednou týdně</a:t>
            </a:r>
            <a:r>
              <a:rPr lang="cs-CZ" sz="3600" dirty="0"/>
              <a:t>.</a:t>
            </a:r>
          </a:p>
          <a:p>
            <a:r>
              <a:rPr lang="cs-CZ" sz="3600" dirty="0" smtClean="0"/>
              <a:t>Z</a:t>
            </a:r>
            <a:r>
              <a:rPr lang="cs-CZ" sz="3600" dirty="0"/>
              <a:t> hlediska pocitu blízkosti volili participanti u mužů nejčastěji neutrální kategorie „je mi blízký čas od času“. Nadpoloviční většina žen byla egy označena za velmi blízké či blízké. </a:t>
            </a:r>
          </a:p>
          <a:p>
            <a:r>
              <a:rPr lang="cs-CZ" sz="3600" dirty="0"/>
              <a:t>Mezi krajany převažovaly ženy, naopak </a:t>
            </a:r>
            <a:r>
              <a:rPr lang="cs-CZ" sz="3600" b="1" dirty="0" err="1"/>
              <a:t>alters</a:t>
            </a:r>
            <a:r>
              <a:rPr lang="cs-CZ" sz="3600" b="1" dirty="0"/>
              <a:t> s českou a jinou národností byly z hlediska pohlaví zastoupení rovnoměrně</a:t>
            </a:r>
            <a:r>
              <a:rPr lang="cs-CZ" sz="3600" dirty="0"/>
              <a:t>. Dvě třetiny krajanů </a:t>
            </a:r>
            <a:r>
              <a:rPr lang="cs-CZ" sz="3600" dirty="0" smtClean="0"/>
              <a:t>pobývaly </a:t>
            </a:r>
            <a:r>
              <a:rPr lang="cs-CZ" sz="3600" dirty="0"/>
              <a:t>v ČR, většina z nich žila v </a:t>
            </a:r>
            <a:r>
              <a:rPr lang="cs-CZ" sz="3600" dirty="0" smtClean="0"/>
              <a:t>Brně…</a:t>
            </a:r>
            <a:endParaRPr lang="cs-CZ" sz="3600" dirty="0"/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7786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sz="3600" b="1" dirty="0"/>
              <a:t>Polovinu všech krajanů tvořili rodinní příslušníci </a:t>
            </a:r>
            <a:r>
              <a:rPr lang="cs-CZ" sz="3600" dirty="0"/>
              <a:t>a jednu třetinu označovali ega za své přátele a kamarády. </a:t>
            </a:r>
            <a:r>
              <a:rPr lang="cs-CZ" sz="3600" dirty="0" smtClean="0"/>
              <a:t>S </a:t>
            </a:r>
            <a:r>
              <a:rPr lang="cs-CZ" sz="3600" dirty="0"/>
              <a:t>více než dvěma třetinami krajanů jsou ega v kontaktu </a:t>
            </a:r>
            <a:r>
              <a:rPr lang="cs-CZ" sz="3600" b="1" dirty="0"/>
              <a:t>alespoň jednou za týden</a:t>
            </a:r>
            <a:r>
              <a:rPr lang="cs-CZ" sz="3600" dirty="0"/>
              <a:t>. </a:t>
            </a:r>
          </a:p>
          <a:p>
            <a:r>
              <a:rPr lang="cs-CZ" sz="3600" b="1" dirty="0"/>
              <a:t>Vztah k Čechům </a:t>
            </a:r>
            <a:r>
              <a:rPr lang="cs-CZ" sz="3600" dirty="0"/>
              <a:t>a jiným národnostem </a:t>
            </a:r>
            <a:r>
              <a:rPr lang="cs-CZ" sz="3600" dirty="0" smtClean="0"/>
              <a:t>přátelský</a:t>
            </a:r>
            <a:r>
              <a:rPr lang="cs-CZ" sz="3600" dirty="0"/>
              <a:t>. Přibližně desetina Čechů spadala do kategorie rodinní </a:t>
            </a:r>
            <a:r>
              <a:rPr lang="cs-CZ" sz="3600" dirty="0" smtClean="0"/>
              <a:t>příslušníci. Blízkost </a:t>
            </a:r>
            <a:r>
              <a:rPr lang="cs-CZ" sz="3600" dirty="0"/>
              <a:t>k Čechům i jiným národnostem byla </a:t>
            </a:r>
            <a:r>
              <a:rPr lang="cs-CZ" sz="3600" dirty="0" smtClean="0"/>
              <a:t>nejčastěji </a:t>
            </a:r>
            <a:r>
              <a:rPr lang="cs-CZ" sz="3600" dirty="0"/>
              <a:t>definována neutrálně, tedy </a:t>
            </a:r>
            <a:r>
              <a:rPr lang="cs-CZ" sz="3600" b="1" dirty="0"/>
              <a:t>„blízký čas od </a:t>
            </a:r>
            <a:r>
              <a:rPr lang="cs-CZ" sz="3600" b="1" dirty="0" smtClean="0"/>
              <a:t>času“. </a:t>
            </a:r>
          </a:p>
          <a:p>
            <a:r>
              <a:rPr lang="cs-CZ" sz="3600" dirty="0" smtClean="0"/>
              <a:t>Zatímco </a:t>
            </a:r>
            <a:r>
              <a:rPr lang="cs-CZ" sz="3600" dirty="0"/>
              <a:t>v případě </a:t>
            </a:r>
            <a:r>
              <a:rPr lang="cs-CZ" sz="3600" b="1" dirty="0"/>
              <a:t>poskytování finanční pomoci </a:t>
            </a:r>
            <a:r>
              <a:rPr lang="cs-CZ" sz="3600" dirty="0"/>
              <a:t>převažovali </a:t>
            </a:r>
            <a:r>
              <a:rPr lang="cs-CZ" sz="3600" dirty="0" smtClean="0"/>
              <a:t>muži, </a:t>
            </a:r>
            <a:r>
              <a:rPr lang="cs-CZ" sz="3600" dirty="0"/>
              <a:t>častěji jmenovaným poskytovatelem pomoci při řešení důležitých témat (</a:t>
            </a:r>
            <a:r>
              <a:rPr lang="cs-CZ" sz="3600" b="1" dirty="0"/>
              <a:t>práce, vztahy) a volného času</a:t>
            </a:r>
            <a:r>
              <a:rPr lang="cs-CZ" sz="3600" dirty="0"/>
              <a:t>, byly </a:t>
            </a:r>
            <a:r>
              <a:rPr lang="cs-CZ" sz="3600" b="1" dirty="0"/>
              <a:t>ženy</a:t>
            </a:r>
            <a:r>
              <a:rPr lang="cs-CZ" sz="3600" dirty="0"/>
              <a:t>. </a:t>
            </a:r>
          </a:p>
          <a:p>
            <a:r>
              <a:rPr lang="cs-CZ" sz="3600" b="1" dirty="0"/>
              <a:t>Krajani</a:t>
            </a:r>
            <a:r>
              <a:rPr lang="cs-CZ" sz="3600" dirty="0"/>
              <a:t> měli významnou roli především při poskytování </a:t>
            </a:r>
            <a:r>
              <a:rPr lang="cs-CZ" sz="3600" b="1" dirty="0"/>
              <a:t>finanční pomoci a při řešení důležitých témat</a:t>
            </a:r>
            <a:r>
              <a:rPr lang="cs-CZ" sz="3600" dirty="0"/>
              <a:t>. 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1288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85000" lnSpcReduction="20000"/>
          </a:bodyPr>
          <a:lstStyle/>
          <a:p>
            <a:r>
              <a:rPr lang="cs-CZ" sz="3600" dirty="0"/>
              <a:t>Ega se obracela s prosbou o pomoc v otázce </a:t>
            </a:r>
            <a:r>
              <a:rPr lang="cs-CZ" sz="3600" b="1" dirty="0"/>
              <a:t>financí a při řešení důležitých témat</a:t>
            </a:r>
            <a:r>
              <a:rPr lang="cs-CZ" sz="3600" dirty="0"/>
              <a:t> především na </a:t>
            </a:r>
            <a:r>
              <a:rPr lang="cs-CZ" sz="3600" dirty="0" err="1"/>
              <a:t>alters</a:t>
            </a:r>
            <a:r>
              <a:rPr lang="cs-CZ" sz="3600" dirty="0"/>
              <a:t> žijící </a:t>
            </a:r>
            <a:r>
              <a:rPr lang="cs-CZ" sz="3600" b="1" dirty="0"/>
              <a:t>mimo </a:t>
            </a:r>
            <a:r>
              <a:rPr lang="cs-CZ" sz="3600" b="1" dirty="0" smtClean="0"/>
              <a:t>EU</a:t>
            </a:r>
            <a:r>
              <a:rPr lang="cs-CZ" sz="3600" dirty="0" smtClean="0"/>
              <a:t>, </a:t>
            </a:r>
            <a:r>
              <a:rPr lang="cs-CZ" sz="3600" dirty="0"/>
              <a:t>při hledání </a:t>
            </a:r>
            <a:r>
              <a:rPr lang="cs-CZ" sz="3600" b="1" dirty="0"/>
              <a:t>zaměstnání i bydlení </a:t>
            </a:r>
            <a:r>
              <a:rPr lang="cs-CZ" sz="3600" dirty="0"/>
              <a:t>byli významnými poskytovateli pomoci naopak </a:t>
            </a:r>
            <a:r>
              <a:rPr lang="cs-CZ" sz="3600" dirty="0" err="1"/>
              <a:t>alters</a:t>
            </a:r>
            <a:r>
              <a:rPr lang="cs-CZ" sz="3600" dirty="0"/>
              <a:t> žijící </a:t>
            </a:r>
            <a:r>
              <a:rPr lang="cs-CZ" sz="3600" b="1" dirty="0"/>
              <a:t>v Brně</a:t>
            </a:r>
            <a:r>
              <a:rPr lang="cs-CZ" sz="3600" dirty="0"/>
              <a:t>. </a:t>
            </a:r>
          </a:p>
          <a:p>
            <a:r>
              <a:rPr lang="cs-CZ" sz="3600" dirty="0"/>
              <a:t>Při řešení otázky </a:t>
            </a:r>
            <a:r>
              <a:rPr lang="cs-CZ" sz="3600" b="1" dirty="0"/>
              <a:t>finanční pomoci </a:t>
            </a:r>
            <a:r>
              <a:rPr lang="cs-CZ" sz="3600" dirty="0"/>
              <a:t>a řešení důležitých témat sehrávali významnou roli především </a:t>
            </a:r>
            <a:r>
              <a:rPr lang="cs-CZ" sz="3600" b="1" dirty="0"/>
              <a:t>rodinní příslušníci</a:t>
            </a:r>
            <a:r>
              <a:rPr lang="cs-CZ" sz="3600" dirty="0"/>
              <a:t>, při hledání </a:t>
            </a:r>
            <a:r>
              <a:rPr lang="cs-CZ" sz="3600" b="1" dirty="0"/>
              <a:t>zaměstnání</a:t>
            </a:r>
            <a:r>
              <a:rPr lang="cs-CZ" sz="3600" dirty="0"/>
              <a:t> se obraceli především na své </a:t>
            </a:r>
            <a:r>
              <a:rPr lang="cs-CZ" sz="3600" b="1" dirty="0"/>
              <a:t>spolupracovníky, případně známé</a:t>
            </a:r>
            <a:r>
              <a:rPr lang="cs-CZ" sz="3600" dirty="0"/>
              <a:t>. V problematice bydlení pomáhali egu významně známí a </a:t>
            </a:r>
            <a:r>
              <a:rPr lang="cs-CZ" sz="3600" dirty="0" smtClean="0"/>
              <a:t>přátelé, </a:t>
            </a:r>
            <a:r>
              <a:rPr lang="cs-CZ" sz="3600" dirty="0"/>
              <a:t>s přáteli pak také vyráželi nejčastěji za zábavou. 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5252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92500" lnSpcReduction="10000"/>
          </a:bodyPr>
          <a:lstStyle/>
          <a:p>
            <a:r>
              <a:rPr lang="cs-CZ" sz="3600" dirty="0" err="1" smtClean="0"/>
              <a:t>Multiplexita</a:t>
            </a:r>
            <a:r>
              <a:rPr lang="cs-CZ" sz="3600" dirty="0" smtClean="0"/>
              <a:t> </a:t>
            </a:r>
            <a:r>
              <a:rPr lang="cs-CZ" sz="3600" dirty="0"/>
              <a:t>zkoumaných sítí je spíše vyšší, </a:t>
            </a:r>
            <a:r>
              <a:rPr lang="cs-CZ" sz="3600" b="1" dirty="0"/>
              <a:t>čtvrtina poskytla dva typy pomoci </a:t>
            </a:r>
            <a:r>
              <a:rPr lang="cs-CZ" sz="3600" dirty="0"/>
              <a:t>a </a:t>
            </a:r>
            <a:r>
              <a:rPr lang="cs-CZ" sz="3600" b="1" dirty="0"/>
              <a:t>třetina</a:t>
            </a:r>
            <a:r>
              <a:rPr lang="cs-CZ" sz="3600" dirty="0"/>
              <a:t> </a:t>
            </a:r>
            <a:r>
              <a:rPr lang="cs-CZ" sz="3600" dirty="0" err="1"/>
              <a:t>alters</a:t>
            </a:r>
            <a:r>
              <a:rPr lang="cs-CZ" sz="3600" dirty="0"/>
              <a:t> poskytla egu </a:t>
            </a:r>
            <a:r>
              <a:rPr lang="cs-CZ" sz="3600" b="1" dirty="0"/>
              <a:t>tři až pět typů pomoci</a:t>
            </a:r>
            <a:r>
              <a:rPr lang="cs-CZ" sz="3600" dirty="0"/>
              <a:t>. </a:t>
            </a:r>
            <a:endParaRPr lang="cs-CZ" sz="3600" dirty="0" smtClean="0"/>
          </a:p>
          <a:p>
            <a:r>
              <a:rPr lang="cs-CZ" sz="3600" b="1" dirty="0" smtClean="0"/>
              <a:t>Ženy</a:t>
            </a:r>
            <a:r>
              <a:rPr lang="cs-CZ" sz="3600" dirty="0" smtClean="0"/>
              <a:t> </a:t>
            </a:r>
            <a:r>
              <a:rPr lang="cs-CZ" sz="3600" dirty="0"/>
              <a:t>jsou v počtu poskytování pomoci </a:t>
            </a:r>
            <a:r>
              <a:rPr lang="cs-CZ" sz="3600" b="1" dirty="0"/>
              <a:t>univerzálnější</a:t>
            </a:r>
            <a:r>
              <a:rPr lang="cs-CZ" sz="3600" dirty="0"/>
              <a:t>, </a:t>
            </a:r>
            <a:r>
              <a:rPr lang="cs-CZ" sz="3600" dirty="0" smtClean="0"/>
              <a:t>poskytovaly </a:t>
            </a:r>
            <a:r>
              <a:rPr lang="cs-CZ" sz="3600" dirty="0"/>
              <a:t>pomoc ve třech až pěti oblastech, muži pomáhali pouze v jedné oblasti. </a:t>
            </a:r>
            <a:endParaRPr lang="cs-CZ" sz="3600" dirty="0" smtClean="0"/>
          </a:p>
          <a:p>
            <a:r>
              <a:rPr lang="cs-CZ" sz="3600" b="1" dirty="0" smtClean="0"/>
              <a:t>Češi</a:t>
            </a:r>
            <a:r>
              <a:rPr lang="cs-CZ" sz="3600" dirty="0" smtClean="0"/>
              <a:t> </a:t>
            </a:r>
            <a:r>
              <a:rPr lang="cs-CZ" sz="3600" dirty="0"/>
              <a:t>poskytovali pouze jeden typ pomoci v polovině případů. </a:t>
            </a:r>
            <a:r>
              <a:rPr lang="cs-CZ" sz="3600" dirty="0" smtClean="0"/>
              <a:t>Nejvíce </a:t>
            </a:r>
            <a:r>
              <a:rPr lang="cs-CZ" sz="3600" dirty="0"/>
              <a:t>typů pomoci poskytují </a:t>
            </a:r>
            <a:r>
              <a:rPr lang="cs-CZ" sz="3600" dirty="0" smtClean="0"/>
              <a:t>přátelé, </a:t>
            </a:r>
            <a:r>
              <a:rPr lang="cs-CZ" sz="3600" dirty="0"/>
              <a:t>následně rodina. 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050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O projektu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968552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cs-CZ" b="1" dirty="0"/>
              <a:t>Integrace cizinců ve městě Brně – analýza komunit</a:t>
            </a:r>
          </a:p>
          <a:p>
            <a:pPr algn="just"/>
            <a:r>
              <a:rPr lang="pl-PL" i="1" dirty="0" smtClean="0"/>
              <a:t>Projekty obcí na podporu integrace cizinců na lokální úrovni </a:t>
            </a:r>
            <a:r>
              <a:rPr lang="pl-PL" dirty="0" smtClean="0"/>
              <a:t>v roce 2017: </a:t>
            </a:r>
            <a:r>
              <a:rPr lang="cs-CZ" dirty="0" smtClean="0"/>
              <a:t>Dotace </a:t>
            </a:r>
            <a:r>
              <a:rPr lang="cs-CZ" dirty="0"/>
              <a:t>Ministerstva vnitra ČR na podporu integrace cizinců na lokální úrovni na základě usnesení vlády České republiky č. 26 ze </a:t>
            </a:r>
            <a:r>
              <a:rPr lang="cs-CZ" dirty="0" smtClean="0"/>
              <a:t>dne 18</a:t>
            </a:r>
            <a:r>
              <a:rPr lang="cs-CZ" dirty="0"/>
              <a:t>. ledna 2016 Aktualizovaná Koncepce integrace cizinců – Ve vzájemném respektu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 smtClean="0"/>
              <a:t>Motivace:</a:t>
            </a:r>
            <a:r>
              <a:rPr lang="cs-CZ" dirty="0" smtClean="0"/>
              <a:t> Statutární </a:t>
            </a:r>
            <a:r>
              <a:rPr lang="cs-CZ" dirty="0"/>
              <a:t>město Brno je městem s druhým největším počtem cizinců v ČR. Podle údajů MVČR bylo k 31. 12. 2016 evidováno na území města Brna 27 382 cizinců, </a:t>
            </a:r>
            <a:r>
              <a:rPr lang="cs-CZ" dirty="0" smtClean="0"/>
              <a:t>počet </a:t>
            </a:r>
            <a:r>
              <a:rPr lang="cs-CZ" dirty="0"/>
              <a:t>stoupl ve srovnání se stejným datem roku 2015 o téměř 10 %. </a:t>
            </a:r>
            <a:endParaRPr lang="cs-CZ" dirty="0" smtClean="0"/>
          </a:p>
          <a:p>
            <a:pPr algn="just"/>
            <a:r>
              <a:rPr lang="cs-CZ" dirty="0"/>
              <a:t>informační podklad pro nastavení lokální koncepce </a:t>
            </a:r>
            <a:r>
              <a:rPr lang="cs-CZ" dirty="0" smtClean="0"/>
              <a:t>integrace: </a:t>
            </a:r>
            <a:r>
              <a:rPr lang="cs-CZ" b="1" dirty="0"/>
              <a:t>d</a:t>
            </a:r>
            <a:r>
              <a:rPr lang="cs-CZ" b="1" dirty="0" smtClean="0"/>
              <a:t>ata</a:t>
            </a:r>
            <a:r>
              <a:rPr lang="cs-CZ" dirty="0" smtClean="0"/>
              <a:t> (Evidence </a:t>
            </a:r>
            <a:r>
              <a:rPr lang="cs-CZ" dirty="0" err="1" smtClean="0"/>
              <a:t>Policy</a:t>
            </a:r>
            <a:r>
              <a:rPr lang="cs-CZ" dirty="0" smtClean="0"/>
              <a:t>)</a:t>
            </a:r>
          </a:p>
          <a:p>
            <a:pPr algn="just"/>
            <a:r>
              <a:rPr lang="cs-CZ" dirty="0"/>
              <a:t>V období března až prosince 2017.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8" y="1155664"/>
            <a:ext cx="798521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Ukrajinská síť: kvalitativní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Tři </a:t>
            </a:r>
            <a:r>
              <a:rPr lang="cs-CZ" sz="3600" dirty="0"/>
              <a:t>ideální typy – </a:t>
            </a:r>
            <a:r>
              <a:rPr lang="cs-CZ" sz="3600" dirty="0" err="1"/>
              <a:t>grastarbeiteři</a:t>
            </a:r>
            <a:r>
              <a:rPr lang="cs-CZ" sz="3600" dirty="0"/>
              <a:t>, trvalá migrace a </a:t>
            </a:r>
            <a:r>
              <a:rPr lang="cs-CZ" sz="3600" dirty="0" err="1" smtClean="0"/>
              <a:t>transnacionálové</a:t>
            </a:r>
            <a:endParaRPr lang="cs-CZ" sz="3600" dirty="0" smtClean="0"/>
          </a:p>
          <a:p>
            <a:r>
              <a:rPr lang="cs-CZ" sz="3600" dirty="0" smtClean="0"/>
              <a:t>Reagují </a:t>
            </a:r>
            <a:r>
              <a:rPr lang="cs-CZ" sz="3600" dirty="0"/>
              <a:t>(různými způsoby) na špatnou situaci v zemi </a:t>
            </a:r>
            <a:r>
              <a:rPr lang="cs-CZ" sz="3600" dirty="0" smtClean="0"/>
              <a:t>původu (nesnesitelnost)</a:t>
            </a:r>
          </a:p>
          <a:p>
            <a:r>
              <a:rPr lang="cs-CZ" sz="3600" dirty="0" smtClean="0"/>
              <a:t>Problematické bydlení</a:t>
            </a:r>
          </a:p>
          <a:p>
            <a:r>
              <a:rPr lang="cs-CZ" sz="3600" dirty="0" smtClean="0"/>
              <a:t>Adaptace zpočátku pobytu</a:t>
            </a:r>
          </a:p>
          <a:p>
            <a:r>
              <a:rPr lang="cs-CZ" sz="3600" dirty="0" smtClean="0"/>
              <a:t>Stereotypní </a:t>
            </a:r>
            <a:r>
              <a:rPr lang="cs-CZ" sz="3600" dirty="0"/>
              <a:t>obraz Ukrajinců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1856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2160240"/>
          </a:xfrm>
        </p:spPr>
        <p:txBody>
          <a:bodyPr rtlCol="0">
            <a:normAutofit/>
          </a:bodyPr>
          <a:lstStyle/>
          <a:p>
            <a:r>
              <a:rPr lang="cs-CZ" b="1" dirty="0" smtClean="0"/>
              <a:t>Výsledky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/>
              <a:t>Indická </a:t>
            </a:r>
            <a:r>
              <a:rPr lang="cs-CZ" sz="4000" dirty="0" smtClean="0"/>
              <a:t>síť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1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Indická síť dosahuje </a:t>
            </a:r>
            <a:r>
              <a:rPr lang="cs-CZ" sz="3600" b="1" dirty="0"/>
              <a:t>hustoty 0,6 </a:t>
            </a:r>
            <a:r>
              <a:rPr lang="cs-CZ" sz="3600" dirty="0"/>
              <a:t>(63 %), lze ji tedy označit za spíše hustou. </a:t>
            </a:r>
            <a:endParaRPr lang="cs-CZ" sz="3600" dirty="0" smtClean="0"/>
          </a:p>
          <a:p>
            <a:r>
              <a:rPr lang="cs-CZ" sz="3600" dirty="0" smtClean="0"/>
              <a:t>V</a:t>
            </a:r>
            <a:r>
              <a:rPr lang="cs-CZ" sz="3600" dirty="0"/>
              <a:t> </a:t>
            </a:r>
            <a:r>
              <a:rPr lang="cs-CZ" sz="3600" dirty="0" smtClean="0"/>
              <a:t>indických sítích </a:t>
            </a:r>
            <a:r>
              <a:rPr lang="cs-CZ" sz="3600" dirty="0"/>
              <a:t>převažuje </a:t>
            </a:r>
            <a:r>
              <a:rPr lang="cs-CZ" sz="3600" b="1" dirty="0"/>
              <a:t>centralita krajanů</a:t>
            </a:r>
            <a:r>
              <a:rPr lang="cs-CZ" sz="3600" dirty="0"/>
              <a:t>. </a:t>
            </a:r>
            <a:r>
              <a:rPr lang="cs-CZ" sz="3600" dirty="0" smtClean="0"/>
              <a:t>V </a:t>
            </a:r>
            <a:r>
              <a:rPr lang="cs-CZ" sz="3600" dirty="0"/>
              <a:t>sítích podpory zaujímají významnou roli </a:t>
            </a:r>
            <a:r>
              <a:rPr lang="cs-CZ" sz="3600" dirty="0" err="1"/>
              <a:t>alters</a:t>
            </a:r>
            <a:r>
              <a:rPr lang="cs-CZ" sz="3600" dirty="0"/>
              <a:t> indické národnosti. </a:t>
            </a:r>
            <a:endParaRPr lang="cs-CZ" sz="3600" dirty="0" smtClean="0"/>
          </a:p>
          <a:p>
            <a:r>
              <a:rPr lang="cs-CZ" sz="3600" dirty="0" smtClean="0"/>
              <a:t>Pozice </a:t>
            </a:r>
            <a:r>
              <a:rPr lang="cs-CZ" sz="3600" dirty="0"/>
              <a:t>Čechů a </a:t>
            </a:r>
            <a:r>
              <a:rPr lang="cs-CZ" sz="3600" dirty="0" err="1"/>
              <a:t>alters</a:t>
            </a:r>
            <a:r>
              <a:rPr lang="cs-CZ" sz="3600" dirty="0"/>
              <a:t> jiných národností jsou do velké míry totožné.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7436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 smtClean="0"/>
              <a:t>17 </a:t>
            </a:r>
            <a:r>
              <a:rPr lang="cs-CZ" sz="3600" dirty="0"/>
              <a:t>participantů - 14 mužů a 3 </a:t>
            </a:r>
            <a:r>
              <a:rPr lang="cs-CZ" sz="3600" dirty="0" smtClean="0"/>
              <a:t>ženy. Vysokoškoláci. </a:t>
            </a:r>
            <a:r>
              <a:rPr lang="cs-CZ" sz="3600" dirty="0"/>
              <a:t>Průměrný věk </a:t>
            </a:r>
            <a:r>
              <a:rPr lang="cs-CZ" sz="3600" dirty="0" smtClean="0"/>
              <a:t>32 </a:t>
            </a:r>
            <a:r>
              <a:rPr lang="cs-CZ" sz="3600" dirty="0"/>
              <a:t>let. </a:t>
            </a:r>
            <a:r>
              <a:rPr lang="cs-CZ" sz="3600" dirty="0" smtClean="0"/>
              <a:t>Nejčastěji </a:t>
            </a:r>
            <a:r>
              <a:rPr lang="cs-CZ" sz="3600" dirty="0"/>
              <a:t>pracovali jako </a:t>
            </a:r>
            <a:r>
              <a:rPr lang="cs-CZ" sz="3600" dirty="0" smtClean="0"/>
              <a:t>manažeři. V</a:t>
            </a:r>
            <a:r>
              <a:rPr lang="cs-CZ" sz="3600" dirty="0"/>
              <a:t> Brně </a:t>
            </a:r>
            <a:r>
              <a:rPr lang="cs-CZ" sz="3600" dirty="0" smtClean="0"/>
              <a:t>v</a:t>
            </a:r>
            <a:r>
              <a:rPr lang="cs-CZ" sz="3600" dirty="0"/>
              <a:t> průměru </a:t>
            </a:r>
            <a:r>
              <a:rPr lang="cs-CZ" sz="3600" dirty="0" smtClean="0"/>
              <a:t>2,5 roku. </a:t>
            </a:r>
          </a:p>
          <a:p>
            <a:r>
              <a:rPr lang="cs-CZ" sz="3600" dirty="0" smtClean="0"/>
              <a:t>V</a:t>
            </a:r>
            <a:r>
              <a:rPr lang="cs-CZ" sz="3600" dirty="0"/>
              <a:t> mužských sítích převažovali muži, stejně tak v ženských. </a:t>
            </a:r>
          </a:p>
          <a:p>
            <a:r>
              <a:rPr lang="cs-CZ" sz="3600" dirty="0"/>
              <a:t>Jedna individuální síť participanta z Indie čítala v průměru 13 </a:t>
            </a:r>
            <a:r>
              <a:rPr lang="cs-CZ" sz="3600" dirty="0" err="1" smtClean="0"/>
              <a:t>alters</a:t>
            </a:r>
            <a:r>
              <a:rPr lang="cs-CZ" sz="3600" dirty="0"/>
              <a:t> </a:t>
            </a:r>
            <a:r>
              <a:rPr lang="cs-CZ" sz="3600" dirty="0" smtClean="0"/>
              <a:t>– </a:t>
            </a:r>
            <a:r>
              <a:rPr lang="cs-CZ" sz="3600" dirty="0"/>
              <a:t>u žen to bylo 20 </a:t>
            </a:r>
            <a:r>
              <a:rPr lang="cs-CZ" sz="3600" dirty="0" err="1"/>
              <a:t>alters</a:t>
            </a:r>
            <a:r>
              <a:rPr lang="cs-CZ" sz="3600" dirty="0"/>
              <a:t> a u mužů </a:t>
            </a:r>
            <a:r>
              <a:rPr lang="cs-CZ" sz="3600" dirty="0" smtClean="0"/>
              <a:t>11 </a:t>
            </a:r>
            <a:r>
              <a:rPr lang="cs-CZ" sz="3600" dirty="0" err="1" smtClean="0"/>
              <a:t>alters</a:t>
            </a:r>
            <a:r>
              <a:rPr lang="cs-CZ" sz="3600" dirty="0" smtClean="0"/>
              <a:t>. </a:t>
            </a:r>
          </a:p>
          <a:p>
            <a:r>
              <a:rPr lang="cs-CZ" sz="3600" b="1" dirty="0" smtClean="0"/>
              <a:t>Typický </a:t>
            </a:r>
            <a:r>
              <a:rPr lang="cs-CZ" sz="3600" b="1" dirty="0" err="1" smtClean="0"/>
              <a:t>expats</a:t>
            </a:r>
            <a:r>
              <a:rPr lang="cs-CZ" sz="3600" dirty="0" smtClean="0"/>
              <a:t>. </a:t>
            </a:r>
            <a:endParaRPr lang="cs-CZ" sz="3600" dirty="0"/>
          </a:p>
          <a:p>
            <a:r>
              <a:rPr lang="cs-CZ" sz="3600" dirty="0" smtClean="0"/>
              <a:t>Vygenerováno 218 </a:t>
            </a:r>
            <a:r>
              <a:rPr lang="cs-CZ" sz="3600" dirty="0" err="1"/>
              <a:t>alters</a:t>
            </a:r>
            <a:r>
              <a:rPr lang="cs-CZ" sz="3600" dirty="0"/>
              <a:t>, </a:t>
            </a:r>
            <a:r>
              <a:rPr lang="cs-CZ" sz="3600" dirty="0" smtClean="0"/>
              <a:t>muži </a:t>
            </a:r>
            <a:r>
              <a:rPr lang="cs-CZ" sz="3600" dirty="0"/>
              <a:t>převažovali nad ženami. </a:t>
            </a:r>
            <a:r>
              <a:rPr lang="cs-CZ" sz="3600" dirty="0" smtClean="0"/>
              <a:t>Nejčastěji </a:t>
            </a:r>
            <a:r>
              <a:rPr lang="cs-CZ" sz="3600" dirty="0"/>
              <a:t>byli v sítích zahrnuti Češi, následovali </a:t>
            </a:r>
            <a:r>
              <a:rPr lang="cs-CZ" sz="3600" dirty="0" smtClean="0"/>
              <a:t>Indové. </a:t>
            </a:r>
            <a:r>
              <a:rPr lang="cs-CZ" sz="3600" dirty="0" err="1"/>
              <a:t>Alters</a:t>
            </a:r>
            <a:r>
              <a:rPr lang="cs-CZ" sz="3600" dirty="0"/>
              <a:t> jiné národnosti pocházeli nejčastěji ze Slovenska, Francie a Nepálu. </a:t>
            </a:r>
            <a:endParaRPr lang="cs-CZ" sz="3600" dirty="0" smtClean="0"/>
          </a:p>
          <a:p>
            <a:r>
              <a:rPr lang="cs-CZ" sz="3600" dirty="0" smtClean="0"/>
              <a:t>Ega se s </a:t>
            </a:r>
            <a:r>
              <a:rPr lang="cs-CZ" sz="3600" dirty="0" err="1" smtClean="0"/>
              <a:t>alters</a:t>
            </a:r>
            <a:r>
              <a:rPr lang="cs-CZ" sz="3600" dirty="0" smtClean="0"/>
              <a:t> znala v průměru 3 roky. Jednotliví </a:t>
            </a:r>
            <a:r>
              <a:rPr lang="cs-CZ" sz="3600" dirty="0" err="1" smtClean="0"/>
              <a:t>alters</a:t>
            </a:r>
            <a:r>
              <a:rPr lang="cs-CZ" sz="3600" dirty="0" smtClean="0"/>
              <a:t> žili především ve městě Brně. Vysokoškoláci. </a:t>
            </a:r>
          </a:p>
        </p:txBody>
      </p:sp>
    </p:spTree>
    <p:extLst>
      <p:ext uri="{BB962C8B-B14F-4D97-AF65-F5344CB8AC3E}">
        <p14:creationId xmlns:p14="http://schemas.microsoft.com/office/powerpoint/2010/main" val="32080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 smtClean="0"/>
              <a:t>Ve </a:t>
            </a:r>
            <a:r>
              <a:rPr lang="cs-CZ" sz="3600" dirty="0"/>
              <a:t>více než polovině případů se jednalo o přátele a kamarády. </a:t>
            </a:r>
            <a:r>
              <a:rPr lang="cs-CZ" sz="3600" b="1" dirty="0"/>
              <a:t>Nejméně často byli za účelem žádosti o pomoc oslovováni spolupracovníci. </a:t>
            </a:r>
            <a:r>
              <a:rPr lang="cs-CZ" sz="3600" b="1" dirty="0" smtClean="0"/>
              <a:t>Vztahy </a:t>
            </a:r>
            <a:r>
              <a:rPr lang="cs-CZ" sz="3600" b="1" dirty="0"/>
              <a:t>na pracovišti </a:t>
            </a:r>
            <a:r>
              <a:rPr lang="cs-CZ" sz="3600" b="1" dirty="0" smtClean="0"/>
              <a:t>více </a:t>
            </a:r>
            <a:r>
              <a:rPr lang="cs-CZ" sz="3600" b="1" dirty="0"/>
              <a:t>formální a méně blízké. </a:t>
            </a:r>
            <a:r>
              <a:rPr lang="cs-CZ" sz="3600" dirty="0"/>
              <a:t>Participanti s </a:t>
            </a:r>
            <a:r>
              <a:rPr lang="cs-CZ" sz="3600" dirty="0" err="1"/>
              <a:t>alters</a:t>
            </a:r>
            <a:r>
              <a:rPr lang="cs-CZ" sz="3600" dirty="0"/>
              <a:t> byli v kontaktu minimálně jednou </a:t>
            </a:r>
            <a:r>
              <a:rPr lang="cs-CZ" sz="3600" dirty="0" smtClean="0"/>
              <a:t>týdně. Využívány sociální </a:t>
            </a:r>
            <a:r>
              <a:rPr lang="cs-CZ" sz="3600" dirty="0"/>
              <a:t>sítě či internetové komunikátory Skype a </a:t>
            </a:r>
            <a:r>
              <a:rPr lang="cs-CZ" sz="3600" dirty="0" err="1"/>
              <a:t>WhatsApp</a:t>
            </a:r>
            <a:r>
              <a:rPr lang="cs-CZ" sz="3600" dirty="0"/>
              <a:t>. </a:t>
            </a:r>
          </a:p>
          <a:p>
            <a:r>
              <a:rPr lang="cs-CZ" sz="3600" dirty="0" smtClean="0"/>
              <a:t>Mezi </a:t>
            </a:r>
            <a:r>
              <a:rPr lang="cs-CZ" sz="3600" dirty="0"/>
              <a:t>krajany převažovali muži. </a:t>
            </a:r>
            <a:r>
              <a:rPr lang="cs-CZ" sz="3600" dirty="0" smtClean="0"/>
              <a:t>Ega </a:t>
            </a:r>
            <a:r>
              <a:rPr lang="cs-CZ" sz="3600" dirty="0"/>
              <a:t>s krajany udržovala pravidelný kontakt, nejčastěji pak denně. </a:t>
            </a:r>
          </a:p>
          <a:p>
            <a:r>
              <a:rPr lang="cs-CZ" sz="3600" b="1" dirty="0"/>
              <a:t>Čeští </a:t>
            </a:r>
            <a:r>
              <a:rPr lang="cs-CZ" sz="3600" b="1" dirty="0" err="1"/>
              <a:t>alters</a:t>
            </a:r>
            <a:r>
              <a:rPr lang="cs-CZ" sz="3600" b="1" dirty="0"/>
              <a:t> </a:t>
            </a:r>
            <a:r>
              <a:rPr lang="cs-CZ" sz="3600" dirty="0"/>
              <a:t>byli z většiny muži žijící v Brně, a to ve věkové kategorii odpovídající věku participantů, jednalo se tedy o vrstevníky. Ega se nejčastěji s Čechy znala méně než jeden rok. Byli rovněž vysokoškolsky vzdělaní. </a:t>
            </a:r>
            <a:r>
              <a:rPr lang="cs-CZ" sz="3600" dirty="0" smtClean="0"/>
              <a:t>Téměř </a:t>
            </a:r>
            <a:r>
              <a:rPr lang="cs-CZ" sz="3600" dirty="0"/>
              <a:t>polovina Čechů se nacházela mezi přáteli a kamarády participantů. 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1253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92500" lnSpcReduction="10000"/>
          </a:bodyPr>
          <a:lstStyle/>
          <a:p>
            <a:r>
              <a:rPr lang="cs-CZ" sz="3600" dirty="0" smtClean="0"/>
              <a:t>Z</a:t>
            </a:r>
            <a:r>
              <a:rPr lang="cs-CZ" sz="3600" dirty="0"/>
              <a:t> hlediska </a:t>
            </a:r>
            <a:r>
              <a:rPr lang="cs-CZ" sz="3600" dirty="0" smtClean="0"/>
              <a:t>genderu </a:t>
            </a:r>
            <a:r>
              <a:rPr lang="cs-CZ" sz="3600" dirty="0"/>
              <a:t>byli </a:t>
            </a:r>
            <a:r>
              <a:rPr lang="cs-CZ" sz="3600" b="1" dirty="0"/>
              <a:t>muži</a:t>
            </a:r>
            <a:r>
              <a:rPr lang="cs-CZ" sz="3600" dirty="0"/>
              <a:t> více spojováni s otázkami týkajícími se výpůjčky peněz nebo sdílením informací o pracovních příležitostech. </a:t>
            </a:r>
            <a:endParaRPr lang="cs-CZ" sz="3600" dirty="0" smtClean="0"/>
          </a:p>
          <a:p>
            <a:r>
              <a:rPr lang="cs-CZ" sz="3600" dirty="0" smtClean="0"/>
              <a:t>Naopak </a:t>
            </a:r>
            <a:r>
              <a:rPr lang="cs-CZ" sz="3600" b="1" dirty="0"/>
              <a:t>ženy</a:t>
            </a:r>
            <a:r>
              <a:rPr lang="cs-CZ" sz="3600" dirty="0"/>
              <a:t> byly oslovovány častěji, když měl participant potřebu si popovídat o důležitých tématech týkajících se soukromí, bydlení anebo </a:t>
            </a:r>
            <a:r>
              <a:rPr lang="cs-CZ" sz="3600" dirty="0" smtClean="0"/>
              <a:t>zábavy. </a:t>
            </a:r>
            <a:endParaRPr lang="cs-CZ" sz="3600" dirty="0"/>
          </a:p>
          <a:p>
            <a:r>
              <a:rPr lang="cs-CZ" sz="3600" b="1" dirty="0" smtClean="0"/>
              <a:t>Silná </a:t>
            </a:r>
            <a:r>
              <a:rPr lang="cs-CZ" sz="3600" b="1" dirty="0"/>
              <a:t>emocionální blízkost </a:t>
            </a:r>
            <a:r>
              <a:rPr lang="cs-CZ" sz="3600" dirty="0"/>
              <a:t>byla rozhodující u všech typů podpory a pomoci. 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7697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85000" lnSpcReduction="10000"/>
          </a:bodyPr>
          <a:lstStyle/>
          <a:p>
            <a:r>
              <a:rPr lang="cs-CZ" sz="3600" dirty="0" smtClean="0"/>
              <a:t>Ega </a:t>
            </a:r>
            <a:r>
              <a:rPr lang="cs-CZ" sz="3600" dirty="0"/>
              <a:t>by se v případě řešení financí, důležitých témat a zaměstnání spíše obracela </a:t>
            </a:r>
            <a:r>
              <a:rPr lang="cs-CZ" sz="3600" b="1" dirty="0"/>
              <a:t>na krajany</a:t>
            </a:r>
            <a:r>
              <a:rPr lang="cs-CZ" sz="3600" dirty="0"/>
              <a:t>. </a:t>
            </a:r>
            <a:endParaRPr lang="cs-CZ" sz="3600" dirty="0" smtClean="0"/>
          </a:p>
          <a:p>
            <a:r>
              <a:rPr lang="cs-CZ" sz="3600" dirty="0" smtClean="0"/>
              <a:t>Pro </a:t>
            </a:r>
            <a:r>
              <a:rPr lang="cs-CZ" sz="3600" dirty="0"/>
              <a:t>rozhovory o důležitých tématech a pomoc s řešením finančních záležitostí byla preferována </a:t>
            </a:r>
            <a:r>
              <a:rPr lang="cs-CZ" sz="3600" dirty="0" err="1"/>
              <a:t>alters</a:t>
            </a:r>
            <a:r>
              <a:rPr lang="cs-CZ" sz="3600" dirty="0"/>
              <a:t> </a:t>
            </a:r>
            <a:r>
              <a:rPr lang="cs-CZ" sz="3600" b="1" dirty="0"/>
              <a:t>žijící mimo </a:t>
            </a:r>
            <a:r>
              <a:rPr lang="cs-CZ" sz="3600" b="1" dirty="0" smtClean="0"/>
              <a:t>EU </a:t>
            </a:r>
            <a:r>
              <a:rPr lang="cs-CZ" sz="3600" dirty="0" smtClean="0"/>
              <a:t>- rodinní příslušníci. </a:t>
            </a:r>
          </a:p>
          <a:p>
            <a:r>
              <a:rPr lang="cs-CZ" sz="3600" dirty="0" smtClean="0"/>
              <a:t>Naopak hledání </a:t>
            </a:r>
            <a:r>
              <a:rPr lang="cs-CZ" sz="3600" dirty="0"/>
              <a:t>zaměstnání či nového bydlení ega řešila spíše s </a:t>
            </a:r>
            <a:r>
              <a:rPr lang="cs-CZ" sz="3600" dirty="0" err="1"/>
              <a:t>alters</a:t>
            </a:r>
            <a:r>
              <a:rPr lang="cs-CZ" sz="3600" dirty="0"/>
              <a:t> žijícími v Brně. </a:t>
            </a:r>
            <a:endParaRPr lang="cs-CZ" sz="3600" dirty="0" smtClean="0"/>
          </a:p>
          <a:p>
            <a:r>
              <a:rPr lang="cs-CZ" sz="3600" dirty="0" smtClean="0"/>
              <a:t>Obecně </a:t>
            </a:r>
            <a:r>
              <a:rPr lang="cs-CZ" sz="3600" dirty="0"/>
              <a:t>lze říci, že </a:t>
            </a:r>
            <a:r>
              <a:rPr lang="cs-CZ" sz="3600" b="1" dirty="0"/>
              <a:t>rodina</a:t>
            </a:r>
            <a:r>
              <a:rPr lang="cs-CZ" sz="3600" dirty="0"/>
              <a:t> pro ega představovala hlavní, či významný zdroj kontaktů pro většinu typů pomoci.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5685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92500" lnSpcReduction="10000"/>
          </a:bodyPr>
          <a:lstStyle/>
          <a:p>
            <a:r>
              <a:rPr lang="cs-CZ" sz="3600" dirty="0" smtClean="0"/>
              <a:t>V</a:t>
            </a:r>
            <a:r>
              <a:rPr lang="cs-CZ" sz="3600" dirty="0"/>
              <a:t> téměř polovině případů byli </a:t>
            </a:r>
            <a:r>
              <a:rPr lang="cs-CZ" sz="3600" dirty="0" err="1"/>
              <a:t>alters</a:t>
            </a:r>
            <a:r>
              <a:rPr lang="cs-CZ" sz="3600" dirty="0"/>
              <a:t> zdrojem jenom jednoho typu pomoci. Na druhou stranu téměř třetina </a:t>
            </a:r>
            <a:r>
              <a:rPr lang="cs-CZ" sz="3600" dirty="0" err="1"/>
              <a:t>alters</a:t>
            </a:r>
            <a:r>
              <a:rPr lang="cs-CZ" sz="3600" dirty="0"/>
              <a:t> byla účastna ve třech až pěti typech sledované pomoci. </a:t>
            </a:r>
          </a:p>
          <a:p>
            <a:r>
              <a:rPr lang="cs-CZ" sz="3600" dirty="0" smtClean="0"/>
              <a:t>Ženy </a:t>
            </a:r>
            <a:r>
              <a:rPr lang="cs-CZ" sz="3600" dirty="0"/>
              <a:t>byly zapojovány do tří a více typů pomoci častěji </a:t>
            </a:r>
            <a:r>
              <a:rPr lang="cs-CZ" sz="3600" dirty="0" smtClean="0"/>
              <a:t>než </a:t>
            </a:r>
            <a:r>
              <a:rPr lang="cs-CZ" sz="3600" dirty="0"/>
              <a:t>muži. </a:t>
            </a:r>
          </a:p>
          <a:p>
            <a:r>
              <a:rPr lang="cs-CZ" sz="3600" dirty="0"/>
              <a:t>U krajanů byla rovněž zaznamenána vyšší míra </a:t>
            </a:r>
            <a:r>
              <a:rPr lang="cs-CZ" sz="3600" b="1" dirty="0" err="1"/>
              <a:t>multiplexity</a:t>
            </a:r>
            <a:r>
              <a:rPr lang="cs-CZ" sz="3600" dirty="0"/>
              <a:t> pomoci, než u Čechů nebo u </a:t>
            </a:r>
            <a:r>
              <a:rPr lang="cs-CZ" sz="3600" dirty="0" smtClean="0"/>
              <a:t>jiných. Vysokou </a:t>
            </a:r>
            <a:r>
              <a:rPr lang="cs-CZ" sz="3600" dirty="0"/>
              <a:t>míru </a:t>
            </a:r>
            <a:r>
              <a:rPr lang="cs-CZ" sz="3600" dirty="0" err="1"/>
              <a:t>multiplexity</a:t>
            </a:r>
            <a:r>
              <a:rPr lang="cs-CZ" sz="3600" dirty="0"/>
              <a:t> </a:t>
            </a:r>
            <a:r>
              <a:rPr lang="cs-CZ" sz="3600" dirty="0" smtClean="0"/>
              <a:t>rodinní </a:t>
            </a:r>
            <a:r>
              <a:rPr lang="cs-CZ" sz="3600" dirty="0"/>
              <a:t>příslušníci ega. 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1127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1124744"/>
            <a:ext cx="8568952" cy="54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1930400"/>
          </a:xfrm>
        </p:spPr>
        <p:txBody>
          <a:bodyPr rtlCol="0">
            <a:normAutofit/>
          </a:bodyPr>
          <a:lstStyle/>
          <a:p>
            <a:r>
              <a:rPr lang="cs-CZ" b="1" dirty="0" smtClean="0"/>
              <a:t>Cíl 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Indická síť – kvalitativní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 smtClean="0"/>
              <a:t>Indové </a:t>
            </a:r>
            <a:r>
              <a:rPr lang="cs-CZ" sz="3600" b="1" dirty="0" err="1" smtClean="0"/>
              <a:t>expats</a:t>
            </a:r>
            <a:r>
              <a:rPr lang="cs-CZ" sz="3600" dirty="0" smtClean="0"/>
              <a:t>. V</a:t>
            </a:r>
            <a:r>
              <a:rPr lang="cs-CZ" sz="3600" dirty="0"/>
              <a:t> nadnárodních prostředích </a:t>
            </a:r>
            <a:r>
              <a:rPr lang="cs-CZ" sz="3600" dirty="0" smtClean="0"/>
              <a:t>firem </a:t>
            </a:r>
            <a:r>
              <a:rPr lang="cs-CZ" sz="3600" dirty="0"/>
              <a:t>nebo univerzit</a:t>
            </a:r>
            <a:r>
              <a:rPr lang="cs-CZ" sz="3600" dirty="0" smtClean="0"/>
              <a:t>. </a:t>
            </a:r>
            <a:r>
              <a:rPr lang="cs-CZ" sz="3600" dirty="0"/>
              <a:t>Jejich setrvání se ve většině případů odvíjí od práce. V kontextu výhledů do budoucnosti </a:t>
            </a:r>
            <a:r>
              <a:rPr lang="cs-CZ" sz="3600" dirty="0" smtClean="0"/>
              <a:t>výpovědi </a:t>
            </a:r>
            <a:r>
              <a:rPr lang="cs-CZ" sz="3600" dirty="0"/>
              <a:t>typu: „budu tady tři, čtyři roky a pak se uvidí“, „pokud budu mít práci, klidně zůstanu, líbí se mi tady, je ale možné, že se budu muset někam přestěhovat“, „chvíli tady ještě budu pracovat, nasbírám zkušenosti a potom se vrátím“ nebo „budu tady pracovat dva roky a potom se přesunu do nějaké západní země“.</a:t>
            </a:r>
          </a:p>
          <a:p>
            <a:r>
              <a:rPr lang="cs-CZ" sz="3600" dirty="0" smtClean="0"/>
              <a:t>Ocenili </a:t>
            </a:r>
            <a:r>
              <a:rPr lang="cs-CZ" sz="3600" dirty="0"/>
              <a:t>by snadnější způsoby hledání </a:t>
            </a:r>
            <a:r>
              <a:rPr lang="cs-CZ" sz="3600" b="1" dirty="0"/>
              <a:t>bydlení</a:t>
            </a:r>
            <a:r>
              <a:rPr lang="cs-CZ" sz="3600" dirty="0"/>
              <a:t> s ohledem na jazykovou nevybavenost majitelů bytů. V souvislosti s jazykovou barierou by kvitovali </a:t>
            </a:r>
            <a:r>
              <a:rPr lang="cs-CZ" sz="3600" b="1" dirty="0"/>
              <a:t>vytvoření infrastruktury více přátelské pro lidi, kteří nehovoří česky</a:t>
            </a:r>
            <a:r>
              <a:rPr lang="cs-CZ" sz="3600" dirty="0"/>
              <a:t>. Velmi kriticky se </a:t>
            </a:r>
            <a:r>
              <a:rPr lang="cs-CZ" sz="3600" dirty="0" smtClean="0"/>
              <a:t>staví </a:t>
            </a:r>
            <a:r>
              <a:rPr lang="cs-CZ" sz="3600" dirty="0"/>
              <a:t>k </a:t>
            </a:r>
            <a:r>
              <a:rPr lang="cs-CZ" sz="3600" b="1" dirty="0"/>
              <a:t>fungování úřadů</a:t>
            </a:r>
            <a:r>
              <a:rPr lang="cs-CZ" sz="3600" dirty="0"/>
              <a:t>, kde není dostatek lidí, kteří mluví obstojně anglicky a </a:t>
            </a:r>
            <a:r>
              <a:rPr lang="cs-CZ" sz="3600" dirty="0" smtClean="0"/>
              <a:t>dávají </a:t>
            </a:r>
            <a:r>
              <a:rPr lang="cs-CZ" sz="3600" dirty="0"/>
              <a:t>protichůdné informace.</a:t>
            </a:r>
          </a:p>
          <a:p>
            <a:r>
              <a:rPr lang="cs-CZ" sz="3600" dirty="0"/>
              <a:t>Obecně se dotazovaní stýkají se všemi lidmi, ke kterým mají přístup. Jejich sítě přátel se sestávají z Čechů, Slováků, Indů i lidí z různých jiných zemí. Aktivně s nimi tráví volný čas a někdy se zapojují i do akcí organizovaných </a:t>
            </a:r>
            <a:r>
              <a:rPr lang="cs-CZ" sz="3600" dirty="0" smtClean="0"/>
              <a:t>komunitami. </a:t>
            </a:r>
          </a:p>
          <a:p>
            <a:r>
              <a:rPr lang="cs-CZ" sz="3600" b="1" dirty="0" smtClean="0"/>
              <a:t>Projevy </a:t>
            </a:r>
            <a:r>
              <a:rPr lang="cs-CZ" sz="3600" b="1" dirty="0"/>
              <a:t>nesnášenlivosti </a:t>
            </a:r>
            <a:r>
              <a:rPr lang="cs-CZ" sz="3600" dirty="0"/>
              <a:t>a rasismu. </a:t>
            </a:r>
            <a:r>
              <a:rPr lang="cs-CZ" sz="3600" dirty="0" smtClean="0"/>
              <a:t>Nedostatečná </a:t>
            </a:r>
            <a:r>
              <a:rPr lang="cs-CZ" sz="3600" dirty="0"/>
              <a:t>nabídka pro </a:t>
            </a:r>
            <a:r>
              <a:rPr lang="cs-CZ" sz="3600" dirty="0" smtClean="0"/>
              <a:t>vegetariány. Prostředí </a:t>
            </a:r>
            <a:r>
              <a:rPr lang="cs-CZ" sz="3600" dirty="0"/>
              <a:t>v Brně </a:t>
            </a:r>
            <a:r>
              <a:rPr lang="cs-CZ" sz="3600" dirty="0" smtClean="0"/>
              <a:t>přátelské </a:t>
            </a:r>
            <a:r>
              <a:rPr lang="cs-CZ" sz="3600" dirty="0"/>
              <a:t>a vyhovuje jim i proto, že zde mohou lépe realizovat své životní styly</a:t>
            </a:r>
            <a:r>
              <a:rPr lang="cs-CZ" sz="3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94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2160240"/>
          </a:xfrm>
        </p:spPr>
        <p:txBody>
          <a:bodyPr rtlCol="0">
            <a:normAutofit/>
          </a:bodyPr>
          <a:lstStyle/>
          <a:p>
            <a:r>
              <a:rPr lang="cs-CZ" b="1" dirty="0" smtClean="0"/>
              <a:t>Výsledky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/>
              <a:t>Síť</a:t>
            </a:r>
            <a:r>
              <a:rPr lang="cs-CZ" sz="4000" dirty="0" smtClean="0"/>
              <a:t> arabsky mluvících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„Arabská“ </a:t>
            </a:r>
            <a:r>
              <a:rPr lang="cs-CZ" sz="3600" dirty="0"/>
              <a:t>síť dosahuje </a:t>
            </a:r>
            <a:r>
              <a:rPr lang="cs-CZ" sz="3600" b="1" dirty="0"/>
              <a:t>hustoty 0,7 </a:t>
            </a:r>
            <a:r>
              <a:rPr lang="cs-CZ" sz="3600" dirty="0"/>
              <a:t>(70 %), lze ji tedy označit za spíše hustou. </a:t>
            </a:r>
            <a:endParaRPr lang="cs-CZ" sz="3600" dirty="0" smtClean="0"/>
          </a:p>
          <a:p>
            <a:r>
              <a:rPr lang="cs-CZ" sz="3600" dirty="0" smtClean="0"/>
              <a:t>Převažuje </a:t>
            </a:r>
            <a:r>
              <a:rPr lang="cs-CZ" sz="3600" b="1" dirty="0"/>
              <a:t>centralita krajanů</a:t>
            </a:r>
            <a:r>
              <a:rPr lang="cs-CZ" sz="3600" dirty="0"/>
              <a:t>. </a:t>
            </a:r>
            <a:endParaRPr lang="cs-CZ" sz="3600" dirty="0" smtClean="0"/>
          </a:p>
          <a:p>
            <a:r>
              <a:rPr lang="cs-CZ" sz="3600" dirty="0" smtClean="0"/>
              <a:t>Z</a:t>
            </a:r>
            <a:r>
              <a:rPr lang="cs-CZ" sz="3600" dirty="0"/>
              <a:t> hlediska míry centrality je pozice </a:t>
            </a:r>
            <a:r>
              <a:rPr lang="cs-CZ" sz="3600" dirty="0" err="1"/>
              <a:t>alters</a:t>
            </a:r>
            <a:r>
              <a:rPr lang="cs-CZ" sz="3600" dirty="0"/>
              <a:t> jiné národnosti významnější </a:t>
            </a:r>
            <a:r>
              <a:rPr lang="cs-CZ" sz="3600" dirty="0" smtClean="0"/>
              <a:t>ve srovnání s Čechy.</a:t>
            </a:r>
            <a:endParaRPr lang="cs-CZ" sz="3600" dirty="0"/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6020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16 </a:t>
            </a:r>
            <a:r>
              <a:rPr lang="cs-CZ" sz="3600" dirty="0"/>
              <a:t>participantů z arabsky mluvících zemí (eg). Jednalo se o jednoho občana Egypta, dva Iráčany, dva Tunisany a 11 Syřanů. V souboru bylo 10 mužů a 6 žen. Průměrný věk arabsky mluvících respondentů byl 35 let. </a:t>
            </a:r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6493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62500" lnSpcReduction="20000"/>
          </a:bodyPr>
          <a:lstStyle/>
          <a:p>
            <a:r>
              <a:rPr lang="cs-CZ" sz="3600" dirty="0"/>
              <a:t>Arabská síť obsahovala 202 </a:t>
            </a:r>
            <a:r>
              <a:rPr lang="cs-CZ" sz="3600" dirty="0" err="1"/>
              <a:t>alters</a:t>
            </a:r>
            <a:r>
              <a:rPr lang="cs-CZ" sz="3600" dirty="0"/>
              <a:t>. Nadpoloviční většinu tvořili muži. Převažovali </a:t>
            </a:r>
            <a:r>
              <a:rPr lang="cs-CZ" sz="3600" dirty="0" err="1"/>
              <a:t>alters</a:t>
            </a:r>
            <a:r>
              <a:rPr lang="cs-CZ" sz="3600" dirty="0"/>
              <a:t> ve věku 21 až 30 let. </a:t>
            </a:r>
            <a:endParaRPr lang="cs-CZ" sz="3600" dirty="0" smtClean="0"/>
          </a:p>
          <a:p>
            <a:r>
              <a:rPr lang="cs-CZ" sz="3600" dirty="0" smtClean="0"/>
              <a:t>V </a:t>
            </a:r>
            <a:r>
              <a:rPr lang="cs-CZ" sz="3600" dirty="0"/>
              <a:t>arabských sítích </a:t>
            </a:r>
            <a:r>
              <a:rPr lang="cs-CZ" sz="3600" b="1" dirty="0"/>
              <a:t>převládali krajani </a:t>
            </a:r>
            <a:r>
              <a:rPr lang="cs-CZ" sz="3600" dirty="0"/>
              <a:t>(59 %), Češi v nich byli zastoupeni pouze necelou pětinou. </a:t>
            </a:r>
            <a:endParaRPr lang="cs-CZ" sz="3600" dirty="0" smtClean="0"/>
          </a:p>
          <a:p>
            <a:r>
              <a:rPr lang="cs-CZ" sz="3600" dirty="0" smtClean="0"/>
              <a:t>Průměrná </a:t>
            </a:r>
            <a:r>
              <a:rPr lang="cs-CZ" sz="3600" dirty="0"/>
              <a:t>délka známosti participantů s jejich </a:t>
            </a:r>
            <a:r>
              <a:rPr lang="cs-CZ" sz="3600" dirty="0" err="1"/>
              <a:t>alters</a:t>
            </a:r>
            <a:r>
              <a:rPr lang="cs-CZ" sz="3600" dirty="0"/>
              <a:t> bylo necelých pět let. Nejčastěji jmenovaným bydlištěm </a:t>
            </a:r>
            <a:r>
              <a:rPr lang="cs-CZ" sz="3600" dirty="0" err="1"/>
              <a:t>alters</a:t>
            </a:r>
            <a:r>
              <a:rPr lang="cs-CZ" sz="3600" dirty="0"/>
              <a:t> bylo Brno, necelá čtvrtina </a:t>
            </a:r>
            <a:r>
              <a:rPr lang="cs-CZ" sz="3600" dirty="0" err="1"/>
              <a:t>alters</a:t>
            </a:r>
            <a:r>
              <a:rPr lang="cs-CZ" sz="3600" dirty="0"/>
              <a:t> však žila mimo </a:t>
            </a:r>
            <a:r>
              <a:rPr lang="cs-CZ" sz="3600" dirty="0" smtClean="0"/>
              <a:t>EU. </a:t>
            </a:r>
          </a:p>
          <a:p>
            <a:r>
              <a:rPr lang="cs-CZ" sz="3600" dirty="0" smtClean="0"/>
              <a:t>Z </a:t>
            </a:r>
            <a:r>
              <a:rPr lang="cs-CZ" sz="3600" dirty="0"/>
              <a:t>hlediska vzdělání převažovali </a:t>
            </a:r>
            <a:r>
              <a:rPr lang="cs-CZ" sz="3600" dirty="0" err="1"/>
              <a:t>alters</a:t>
            </a:r>
            <a:r>
              <a:rPr lang="cs-CZ" sz="3600" dirty="0"/>
              <a:t> s vysokoškolským </a:t>
            </a:r>
            <a:r>
              <a:rPr lang="cs-CZ" sz="3600" dirty="0" smtClean="0"/>
              <a:t>vzděláním. </a:t>
            </a:r>
          </a:p>
          <a:p>
            <a:r>
              <a:rPr lang="cs-CZ" sz="3600" dirty="0" err="1" smtClean="0"/>
              <a:t>Alters</a:t>
            </a:r>
            <a:r>
              <a:rPr lang="cs-CZ" sz="3600" dirty="0" smtClean="0"/>
              <a:t> </a:t>
            </a:r>
            <a:r>
              <a:rPr lang="cs-CZ" sz="3600" dirty="0"/>
              <a:t>na manažerských a odborných pozicích, </a:t>
            </a:r>
            <a:r>
              <a:rPr lang="cs-CZ" sz="3600" dirty="0" smtClean="0"/>
              <a:t>podnikatelé </a:t>
            </a:r>
            <a:r>
              <a:rPr lang="cs-CZ" sz="3600" dirty="0"/>
              <a:t>a zaměstnanci ve službách a prodeji. </a:t>
            </a:r>
            <a:endParaRPr lang="cs-CZ" sz="3600" dirty="0" smtClean="0"/>
          </a:p>
          <a:p>
            <a:r>
              <a:rPr lang="cs-CZ" sz="3600" dirty="0" smtClean="0"/>
              <a:t>Více </a:t>
            </a:r>
            <a:r>
              <a:rPr lang="cs-CZ" sz="3600" dirty="0"/>
              <a:t>než polovina </a:t>
            </a:r>
            <a:r>
              <a:rPr lang="cs-CZ" sz="3600" dirty="0" err="1"/>
              <a:t>alters</a:t>
            </a:r>
            <a:r>
              <a:rPr lang="cs-CZ" sz="3600" dirty="0"/>
              <a:t> byla označena participanty jako přátelé a kamarádi, necelou jednu třetinu tvořili rodinní příslušníci a partneři. Mezi </a:t>
            </a:r>
            <a:r>
              <a:rPr lang="cs-CZ" sz="3600" b="1" dirty="0"/>
              <a:t>nejbližší osoby byly zařazeny dvě třetiny </a:t>
            </a:r>
            <a:r>
              <a:rPr lang="cs-CZ" sz="3600" b="1" dirty="0" err="1"/>
              <a:t>alters</a:t>
            </a:r>
            <a:r>
              <a:rPr lang="cs-CZ" sz="3600" dirty="0"/>
              <a:t>. </a:t>
            </a:r>
            <a:r>
              <a:rPr lang="cs-CZ" sz="3600" dirty="0" smtClean="0"/>
              <a:t>Kontakt </a:t>
            </a:r>
            <a:r>
              <a:rPr lang="cs-CZ" sz="3600" dirty="0"/>
              <a:t>ve více než dvou třetinách </a:t>
            </a:r>
            <a:r>
              <a:rPr lang="cs-CZ" sz="3600" b="1" dirty="0"/>
              <a:t>minimálně jednou týdně</a:t>
            </a:r>
            <a:r>
              <a:rPr lang="cs-CZ" sz="3600" dirty="0"/>
              <a:t>.</a:t>
            </a:r>
          </a:p>
          <a:p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0631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 err="1"/>
              <a:t>Alters</a:t>
            </a:r>
            <a:r>
              <a:rPr lang="cs-CZ" sz="3600" dirty="0"/>
              <a:t> muži převládali ve věkové kategorii 31 až 40 let, ženy převládaly ve věkové kategorii 21 až 30 let. </a:t>
            </a:r>
            <a:r>
              <a:rPr lang="cs-CZ" sz="3600" dirty="0" smtClean="0"/>
              <a:t>Nejčastěji </a:t>
            </a:r>
            <a:r>
              <a:rPr lang="cs-CZ" sz="3600" dirty="0"/>
              <a:t>se vyskytující délkou pobytu v ČR u mužů, kteří nejsou české národnosti, bylo deset a více let. Ženy, které nejsou české národnosti, nejčastěji pobývaly v ČR tři až pět let.</a:t>
            </a:r>
          </a:p>
          <a:p>
            <a:r>
              <a:rPr lang="cs-CZ" sz="3600" b="1" dirty="0"/>
              <a:t>Více než dvě třetiny mužů byly stejné národnosti, naopak pouze desetina mužů byla Čechy</a:t>
            </a:r>
            <a:r>
              <a:rPr lang="cs-CZ" sz="3600" dirty="0"/>
              <a:t>. </a:t>
            </a:r>
            <a:r>
              <a:rPr lang="cs-CZ" sz="3600" b="1" dirty="0"/>
              <a:t>Ženy v necelé polovině pocházely ze stejné země jako ega a Češek byla necelá třetina.</a:t>
            </a:r>
          </a:p>
          <a:p>
            <a:r>
              <a:rPr lang="cs-CZ" sz="3600" dirty="0"/>
              <a:t>Mezi krajany a </a:t>
            </a:r>
            <a:r>
              <a:rPr lang="cs-CZ" sz="3600" dirty="0" err="1"/>
              <a:t>alters</a:t>
            </a:r>
            <a:r>
              <a:rPr lang="cs-CZ" sz="3600" dirty="0"/>
              <a:t> jiné národnosti převažovali muži, naopak </a:t>
            </a:r>
            <a:r>
              <a:rPr lang="cs-CZ" sz="3600" b="1" dirty="0"/>
              <a:t>u Čechů převažovaly ženy</a:t>
            </a:r>
            <a:r>
              <a:rPr lang="cs-CZ" sz="3600" dirty="0"/>
              <a:t>. </a:t>
            </a:r>
            <a:endParaRPr lang="cs-CZ" sz="3600" dirty="0" smtClean="0"/>
          </a:p>
          <a:p>
            <a:r>
              <a:rPr lang="cs-CZ" sz="3600" dirty="0" smtClean="0"/>
              <a:t>Necelé </a:t>
            </a:r>
            <a:r>
              <a:rPr lang="cs-CZ" sz="3600" b="1" dirty="0"/>
              <a:t>dvě třetiny krajanů žily na území ČR</a:t>
            </a:r>
            <a:r>
              <a:rPr lang="cs-CZ" sz="3600" dirty="0"/>
              <a:t>, většina z nich pobývala v Brně. Mimo EU žila více než jedna třetina krajanů. U krajanů, Čechů i jiných národností převažovali vysokoškoláci. 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8560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62500" lnSpcReduction="20000"/>
          </a:bodyPr>
          <a:lstStyle/>
          <a:p>
            <a:r>
              <a:rPr lang="cs-CZ" sz="3600" dirty="0"/>
              <a:t>Necelou </a:t>
            </a:r>
            <a:r>
              <a:rPr lang="cs-CZ" sz="3600" b="1" dirty="0"/>
              <a:t>polovinu všech krajanů tvořili rodinní příslušníci </a:t>
            </a:r>
            <a:r>
              <a:rPr lang="cs-CZ" sz="3600" dirty="0"/>
              <a:t>a necelá polovina krajanů byla označena za jejich přátele. Nadpoloviční většina krajanů byla egy považována za velmi blízké a s téměř s třemi čtvrtinami krajanů jsou ega v kontaktu alespoň jednou za týden. </a:t>
            </a:r>
            <a:endParaRPr lang="cs-CZ" sz="3600" dirty="0" smtClean="0"/>
          </a:p>
          <a:p>
            <a:r>
              <a:rPr lang="cs-CZ" sz="3600" b="1" dirty="0" smtClean="0"/>
              <a:t>Vztah </a:t>
            </a:r>
            <a:r>
              <a:rPr lang="cs-CZ" sz="3600" b="1" dirty="0"/>
              <a:t>k Čechům </a:t>
            </a:r>
            <a:r>
              <a:rPr lang="cs-CZ" sz="3600" dirty="0"/>
              <a:t>byl ve dvou třetinách egy vnímán jako přátelský a do rodiny eg spadala více než desetina Čechů. Blízkost k Čechům byla egy nejčastěji definována neutrálně. S více než polovinou Čechů jsou ega v kontaktu alespoň jednou týdně.</a:t>
            </a:r>
          </a:p>
          <a:p>
            <a:r>
              <a:rPr lang="cs-CZ" sz="3600" dirty="0"/>
              <a:t>V případě poskytování finanční pomoci, hledání nového zaměstnání a bydlení se participanti nejčastěji obraceli na </a:t>
            </a:r>
            <a:r>
              <a:rPr lang="cs-CZ" sz="3600" b="1" dirty="0"/>
              <a:t>muže</a:t>
            </a:r>
            <a:r>
              <a:rPr lang="cs-CZ" sz="3600" dirty="0"/>
              <a:t>. Na </a:t>
            </a:r>
            <a:r>
              <a:rPr lang="cs-CZ" sz="3600" b="1" dirty="0"/>
              <a:t>ženy</a:t>
            </a:r>
            <a:r>
              <a:rPr lang="cs-CZ" sz="3600" dirty="0"/>
              <a:t> se participanti častěji obraceli při řešení důležitých témat a trávení volného času.</a:t>
            </a:r>
          </a:p>
          <a:p>
            <a:r>
              <a:rPr lang="cs-CZ" sz="3600" b="1" dirty="0"/>
              <a:t>Krajani</a:t>
            </a:r>
            <a:r>
              <a:rPr lang="cs-CZ" sz="3600" dirty="0"/>
              <a:t>, </a:t>
            </a:r>
            <a:r>
              <a:rPr lang="cs-CZ" sz="3600" b="1" dirty="0"/>
              <a:t>mimo oblasti trávení volného času</a:t>
            </a:r>
            <a:r>
              <a:rPr lang="cs-CZ" sz="3600" dirty="0"/>
              <a:t>, měli nejvýznamnější roli ve všech oblastech podpory a pomoci.</a:t>
            </a:r>
          </a:p>
          <a:p>
            <a:pPr marL="0" indent="0">
              <a:buNone/>
            </a:pP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1338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 smtClean="0"/>
              <a:t>Ega </a:t>
            </a:r>
            <a:r>
              <a:rPr lang="cs-CZ" sz="3600" dirty="0"/>
              <a:t>by se obracela s prosbou o pomoc v otázce financí a při řešení důležitých témat především na </a:t>
            </a:r>
            <a:r>
              <a:rPr lang="cs-CZ" sz="3600" dirty="0" err="1"/>
              <a:t>alters</a:t>
            </a:r>
            <a:r>
              <a:rPr lang="cs-CZ" sz="3600" dirty="0"/>
              <a:t> žijící </a:t>
            </a:r>
            <a:r>
              <a:rPr lang="cs-CZ" sz="3600" b="1" dirty="0"/>
              <a:t>mimo EU</a:t>
            </a:r>
            <a:r>
              <a:rPr lang="cs-CZ" sz="3600" dirty="0"/>
              <a:t>.</a:t>
            </a:r>
          </a:p>
          <a:p>
            <a:r>
              <a:rPr lang="cs-CZ" sz="3600" dirty="0"/>
              <a:t>Při hledání </a:t>
            </a:r>
            <a:r>
              <a:rPr lang="cs-CZ" sz="3600" b="1" dirty="0"/>
              <a:t>zaměstnání, bydlení a při trávení volného času </a:t>
            </a:r>
            <a:r>
              <a:rPr lang="cs-CZ" sz="3600" dirty="0"/>
              <a:t>byli významnými poskytovateli pomoci naopak </a:t>
            </a:r>
            <a:r>
              <a:rPr lang="cs-CZ" sz="3600" dirty="0" err="1"/>
              <a:t>alters</a:t>
            </a:r>
            <a:r>
              <a:rPr lang="cs-CZ" sz="3600" dirty="0"/>
              <a:t> žijící v Brně.</a:t>
            </a:r>
          </a:p>
          <a:p>
            <a:r>
              <a:rPr lang="cs-CZ" sz="3600" dirty="0"/>
              <a:t>Při řešení otázek finanční pomoci, důležitých témat, hledání zaměstnání, či trávení volného času sehrávali významnou roli především </a:t>
            </a:r>
            <a:r>
              <a:rPr lang="cs-CZ" sz="3600" b="1" dirty="0"/>
              <a:t>rodinní příslušníci</a:t>
            </a:r>
            <a:r>
              <a:rPr lang="cs-CZ" sz="3600" dirty="0"/>
              <a:t>. Naopak v otázkách hledání bydlení by byli nejvýznamnějším zdrojem </a:t>
            </a:r>
            <a:r>
              <a:rPr lang="cs-CZ" sz="3600" b="1" dirty="0"/>
              <a:t>známí</a:t>
            </a:r>
            <a:r>
              <a:rPr lang="cs-CZ" sz="3600" dirty="0"/>
              <a:t>.</a:t>
            </a:r>
          </a:p>
          <a:p>
            <a:r>
              <a:rPr lang="cs-CZ" sz="3600" b="1" dirty="0"/>
              <a:t>Silná emocionální blízkost </a:t>
            </a:r>
            <a:r>
              <a:rPr lang="cs-CZ" sz="3600" dirty="0"/>
              <a:t>byla rozhodující u všech typů podpory a pomoci. </a:t>
            </a:r>
            <a:r>
              <a:rPr lang="cs-CZ" sz="3600" dirty="0" smtClean="0"/>
              <a:t>Důležitá </a:t>
            </a:r>
            <a:r>
              <a:rPr lang="cs-CZ" sz="3600" dirty="0"/>
              <a:t>témata, peněžní situace a zaměstnání byla řešena nejčastěji s </a:t>
            </a:r>
            <a:r>
              <a:rPr lang="cs-CZ" sz="3600" b="1" dirty="0"/>
              <a:t>osobami velmi blízkými</a:t>
            </a:r>
            <a:r>
              <a:rPr lang="cs-CZ" sz="3600" dirty="0"/>
              <a:t>.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9331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3600" b="1" dirty="0" err="1" smtClean="0"/>
              <a:t>Multiplexita</a:t>
            </a:r>
            <a:r>
              <a:rPr lang="cs-CZ" sz="3600" b="1" dirty="0" smtClean="0"/>
              <a:t> </a:t>
            </a:r>
            <a:r>
              <a:rPr lang="cs-CZ" sz="3600" dirty="0"/>
              <a:t>zkoumaných sítí je spíše nižší. Více než polovina poskytovala jeden typ pomoci, čtvrtina dva typy pomoci a necelá pětina poskytovala tři až pět typů pomoci. </a:t>
            </a:r>
          </a:p>
          <a:p>
            <a:r>
              <a:rPr lang="cs-CZ" sz="3600" b="1" dirty="0"/>
              <a:t>Nejvyšší míra </a:t>
            </a:r>
            <a:r>
              <a:rPr lang="cs-CZ" sz="3600" b="1" dirty="0" err="1"/>
              <a:t>multiplexity</a:t>
            </a:r>
            <a:r>
              <a:rPr lang="cs-CZ" sz="3600" b="1" dirty="0"/>
              <a:t> byla u krajanů, ale současně polovina krajanů poskytuje pouze jeden typ podpory. </a:t>
            </a:r>
            <a:r>
              <a:rPr lang="cs-CZ" sz="3600" b="1" dirty="0" smtClean="0"/>
              <a:t>Nejvyšší </a:t>
            </a:r>
            <a:r>
              <a:rPr lang="cs-CZ" sz="3600" b="1" dirty="0" err="1"/>
              <a:t>multiplexitu</a:t>
            </a:r>
            <a:r>
              <a:rPr lang="cs-CZ" sz="3600" b="1" dirty="0"/>
              <a:t> lze vypozorovat u </a:t>
            </a:r>
            <a:r>
              <a:rPr lang="cs-CZ" sz="3600" b="1" dirty="0" err="1"/>
              <a:t>alters</a:t>
            </a:r>
            <a:r>
              <a:rPr lang="cs-CZ" sz="3600" b="1" dirty="0"/>
              <a:t> žijících mimo Brno v ČR. Naopak </a:t>
            </a:r>
            <a:r>
              <a:rPr lang="cs-CZ" sz="3600" b="1" dirty="0" err="1"/>
              <a:t>alters</a:t>
            </a:r>
            <a:r>
              <a:rPr lang="cs-CZ" sz="3600" b="1" dirty="0"/>
              <a:t> žijící v Brně poskytují nejčastěji pomoc pouze v jedné oblasti. Nejvíce typů pomoci poskytují rodinní příslušníci. Vyšší míra </a:t>
            </a:r>
            <a:r>
              <a:rPr lang="cs-CZ" sz="3600" b="1" dirty="0" err="1"/>
              <a:t>multiplexity</a:t>
            </a:r>
            <a:r>
              <a:rPr lang="cs-CZ" sz="3600" b="1" dirty="0"/>
              <a:t> </a:t>
            </a:r>
            <a:r>
              <a:rPr lang="cs-CZ" sz="3600" b="1" dirty="0" smtClean="0"/>
              <a:t>u </a:t>
            </a:r>
            <a:r>
              <a:rPr lang="cs-CZ" sz="3600" b="1" dirty="0"/>
              <a:t>osob velmi blízkých.</a:t>
            </a:r>
          </a:p>
          <a:p>
            <a:pPr marL="0" indent="0">
              <a:buNone/>
            </a:pPr>
            <a:endParaRPr lang="cs-CZ" sz="3600" dirty="0"/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092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kvantitativní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dirty="0"/>
          </a:p>
          <a:p>
            <a:endParaRPr lang="cs-CZ" sz="36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307" y="1268760"/>
            <a:ext cx="8197357" cy="52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Cíl</a:t>
            </a:r>
            <a:endParaRPr lang="cs-CZ" sz="32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cs-CZ" b="1" dirty="0"/>
              <a:t>I</a:t>
            </a:r>
            <a:r>
              <a:rPr lang="cs-CZ" b="1" dirty="0" smtClean="0"/>
              <a:t>dentifikovat </a:t>
            </a:r>
            <a:r>
              <a:rPr lang="cs-CZ" b="1" dirty="0"/>
              <a:t>významné sítě cizinců </a:t>
            </a:r>
            <a:r>
              <a:rPr lang="cs-CZ" dirty="0"/>
              <a:t>z třetích zemí v Brně a v prostředí vybraných klíčových sítí </a:t>
            </a:r>
            <a:r>
              <a:rPr lang="cs-CZ" b="1" dirty="0"/>
              <a:t>provést tzv. síťovou analýzu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Analýza </a:t>
            </a:r>
            <a:r>
              <a:rPr lang="cs-CZ" dirty="0"/>
              <a:t>sociálních sítí </a:t>
            </a:r>
            <a:r>
              <a:rPr lang="cs-CZ" b="1" dirty="0"/>
              <a:t>rozkrývá povahu vztahů</a:t>
            </a:r>
            <a:r>
              <a:rPr lang="cs-CZ" dirty="0"/>
              <a:t>, uzlová propojení cizinců, zobrazuje jednotlivé vztahy, např. podle „centrality“ a „</a:t>
            </a:r>
            <a:r>
              <a:rPr lang="cs-CZ" dirty="0" err="1"/>
              <a:t>periferity</a:t>
            </a:r>
            <a:r>
              <a:rPr lang="cs-CZ" dirty="0"/>
              <a:t>“ aktérů. Jejím výsledkem je grafické vyobrazení prvků zkoumaného sociálního systému a jejich vztahů. </a:t>
            </a: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achycení </a:t>
            </a:r>
            <a:r>
              <a:rPr lang="cs-CZ" dirty="0"/>
              <a:t>základních charakteristik, </a:t>
            </a:r>
            <a:r>
              <a:rPr lang="cs-CZ" b="1" dirty="0"/>
              <a:t>obsah vzájemných směn</a:t>
            </a:r>
            <a:r>
              <a:rPr lang="cs-CZ" dirty="0"/>
              <a:t>, transakcí a komunikací, což je důležité například pro vzájemnou výměnu znalostí a informací. </a:t>
            </a:r>
            <a:endParaRPr lang="cs-CZ" dirty="0" smtClean="0"/>
          </a:p>
          <a:p>
            <a:r>
              <a:rPr lang="cs-CZ" dirty="0" smtClean="0"/>
              <a:t>Také </a:t>
            </a:r>
            <a:r>
              <a:rPr lang="cs-CZ" dirty="0"/>
              <a:t>zjistit, jakým způsobem je řeší a </a:t>
            </a:r>
            <a:r>
              <a:rPr lang="cs-CZ" b="1" dirty="0"/>
              <a:t>na koho se obracejí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 </a:t>
            </a:r>
            <a:r>
              <a:rPr lang="cs-CZ" b="1" dirty="0"/>
              <a:t>pomoc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3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kvalitativní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62500" lnSpcReduction="20000"/>
          </a:bodyPr>
          <a:lstStyle/>
          <a:p>
            <a:r>
              <a:rPr lang="cs-CZ" sz="3600" dirty="0" smtClean="0"/>
              <a:t>Připojení </a:t>
            </a:r>
            <a:r>
              <a:rPr lang="cs-CZ" sz="3600" dirty="0"/>
              <a:t>se k rodinnému </a:t>
            </a:r>
            <a:r>
              <a:rPr lang="cs-CZ" sz="3600" dirty="0" smtClean="0"/>
              <a:t>příslušníku. </a:t>
            </a:r>
            <a:r>
              <a:rPr lang="cs-CZ" sz="3600" b="1" dirty="0" smtClean="0"/>
              <a:t>Příbuzní</a:t>
            </a:r>
            <a:r>
              <a:rPr lang="cs-CZ" sz="3600" dirty="0" smtClean="0"/>
              <a:t> </a:t>
            </a:r>
            <a:r>
              <a:rPr lang="cs-CZ" sz="3600" dirty="0"/>
              <a:t>bývají v těchto případech </a:t>
            </a:r>
            <a:r>
              <a:rPr lang="cs-CZ" sz="3600" b="1" dirty="0"/>
              <a:t>prvními kontakty</a:t>
            </a:r>
            <a:r>
              <a:rPr lang="cs-CZ" sz="3600" dirty="0"/>
              <a:t>, které v Česku mají a kteří jim pomáhají se zpočátku zorientovat, najít si bydlení a radí i v oblasti práce či studia</a:t>
            </a:r>
            <a:r>
              <a:rPr lang="cs-CZ" sz="3600" dirty="0" smtClean="0"/>
              <a:t>. Nucené migrace. </a:t>
            </a:r>
            <a:endParaRPr lang="cs-CZ" sz="3600" dirty="0"/>
          </a:p>
          <a:p>
            <a:r>
              <a:rPr lang="cs-CZ" sz="3600" b="1" dirty="0" smtClean="0"/>
              <a:t>Jazyková </a:t>
            </a:r>
            <a:r>
              <a:rPr lang="cs-CZ" sz="3600" b="1" dirty="0"/>
              <a:t>bariéra</a:t>
            </a:r>
            <a:r>
              <a:rPr lang="cs-CZ" sz="3600" dirty="0"/>
              <a:t>. </a:t>
            </a:r>
            <a:r>
              <a:rPr lang="cs-CZ" sz="3600" dirty="0" smtClean="0"/>
              <a:t>Veřejně </a:t>
            </a:r>
            <a:r>
              <a:rPr lang="cs-CZ" sz="3600" dirty="0"/>
              <a:t>dostupné kurzy </a:t>
            </a:r>
            <a:r>
              <a:rPr lang="cs-CZ" sz="3600" dirty="0" smtClean="0"/>
              <a:t>nesystematické </a:t>
            </a:r>
            <a:r>
              <a:rPr lang="cs-CZ" sz="3600" dirty="0"/>
              <a:t>a kapacita i nabídka po stránce obsahu nedostatečná. </a:t>
            </a:r>
            <a:r>
              <a:rPr lang="cs-CZ" sz="3600" dirty="0" smtClean="0"/>
              <a:t>Bariéra </a:t>
            </a:r>
            <a:r>
              <a:rPr lang="cs-CZ" sz="3600" dirty="0"/>
              <a:t>projevuje v oblasti komunikace s úřady a veřejnými institucemi, kde zaměstnanci stále nedisponují dostatečnou jazykovou vybaveností ani v angličtině. Rodiny rovněž v souvislosti s jazykovou bariérou řeší výběr vhodné školy a školky pro své děti. </a:t>
            </a:r>
          </a:p>
          <a:p>
            <a:r>
              <a:rPr lang="cs-CZ" sz="3600" dirty="0"/>
              <a:t>V oblasti zaměstnávání </a:t>
            </a:r>
            <a:r>
              <a:rPr lang="cs-CZ" sz="3600" dirty="0" smtClean="0"/>
              <a:t>kvalifikovaní </a:t>
            </a:r>
            <a:r>
              <a:rPr lang="cs-CZ" sz="3600" dirty="0"/>
              <a:t>a vzdělaní cizinci před volbu mezi dostupným zaměstnáním, ale </a:t>
            </a:r>
            <a:r>
              <a:rPr lang="cs-CZ" sz="3600" b="1" dirty="0"/>
              <a:t>mimo </a:t>
            </a:r>
            <a:r>
              <a:rPr lang="cs-CZ" sz="3600" b="1" dirty="0" smtClean="0"/>
              <a:t>obor</a:t>
            </a:r>
            <a:r>
              <a:rPr lang="cs-CZ" sz="3600" dirty="0" smtClean="0"/>
              <a:t>. Překážky </a:t>
            </a:r>
            <a:r>
              <a:rPr lang="cs-CZ" sz="3600" dirty="0"/>
              <a:t>v podobě jazykové bariéry. To platí především pro vysokoškolsky vzdělané ženy. </a:t>
            </a:r>
            <a:r>
              <a:rPr lang="cs-CZ" sz="3600" dirty="0" smtClean="0"/>
              <a:t>Různé </a:t>
            </a:r>
            <a:r>
              <a:rPr lang="cs-CZ" sz="3600" dirty="0"/>
              <a:t>druhy dalšího vzdělávání – ať už v rámci svého zaměstnání, ve volném čase nebo na univerzitách. Prostředí </a:t>
            </a:r>
            <a:r>
              <a:rPr lang="cs-CZ" sz="3600" dirty="0" smtClean="0"/>
              <a:t>zaměstnání je zdrojem </a:t>
            </a:r>
            <a:r>
              <a:rPr lang="cs-CZ" sz="3600" dirty="0"/>
              <a:t>nových </a:t>
            </a:r>
            <a:r>
              <a:rPr lang="cs-CZ" sz="3600" dirty="0" smtClean="0"/>
              <a:t>kontaktů.</a:t>
            </a:r>
          </a:p>
        </p:txBody>
      </p:sp>
    </p:spTree>
    <p:extLst>
      <p:ext uri="{BB962C8B-B14F-4D97-AF65-F5344CB8AC3E}">
        <p14:creationId xmlns:p14="http://schemas.microsoft.com/office/powerpoint/2010/main" val="9005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Arabská síť – kvalitativní perspektiva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 smtClean="0"/>
              <a:t>Neochota </a:t>
            </a:r>
            <a:r>
              <a:rPr lang="cs-CZ" sz="3600" dirty="0"/>
              <a:t>pronajímatelů poskytnout </a:t>
            </a:r>
            <a:r>
              <a:rPr lang="cs-CZ" sz="3600" b="1" dirty="0"/>
              <a:t>bydlení</a:t>
            </a:r>
            <a:r>
              <a:rPr lang="cs-CZ" sz="3600" dirty="0"/>
              <a:t> </a:t>
            </a:r>
            <a:r>
              <a:rPr lang="cs-CZ" sz="3600" dirty="0" smtClean="0"/>
              <a:t>cizinci. </a:t>
            </a:r>
            <a:endParaRPr lang="cs-CZ" sz="3600" dirty="0"/>
          </a:p>
          <a:p>
            <a:r>
              <a:rPr lang="cs-CZ" sz="3600" dirty="0"/>
              <a:t>Důležitým místem neformálního setkávání </a:t>
            </a:r>
            <a:r>
              <a:rPr lang="cs-CZ" sz="3600" dirty="0" smtClean="0"/>
              <a:t>byla čajovna</a:t>
            </a:r>
            <a:r>
              <a:rPr lang="cs-CZ" sz="3600" dirty="0"/>
              <a:t>. Strategické kontakty a informace může také nově příchozí získat v místní mešitě, kde se může přijít představit a po páteční modlitbě požádat o radu ostatní členy komunity. </a:t>
            </a:r>
          </a:p>
          <a:p>
            <a:r>
              <a:rPr lang="cs-CZ" sz="3600" dirty="0" smtClean="0"/>
              <a:t>Cizinci</a:t>
            </a:r>
            <a:r>
              <a:rPr lang="cs-CZ" sz="3600" dirty="0"/>
              <a:t>, kteří zde delší dobu bydlí, zde oceňují pracovní příležitosti, klidné a bezpečné prostředí i vybavenost města. Zmiňovány byly např. dobře fungující MHD nebo knihovny. Kladně </a:t>
            </a:r>
            <a:r>
              <a:rPr lang="cs-CZ" sz="3600" dirty="0" smtClean="0"/>
              <a:t>hodnocena </a:t>
            </a:r>
            <a:r>
              <a:rPr lang="cs-CZ" sz="3600" dirty="0"/>
              <a:t>také dobrá dostupnost přírodních </a:t>
            </a:r>
            <a:r>
              <a:rPr lang="cs-CZ" sz="3600" dirty="0" smtClean="0"/>
              <a:t>lokalit. Hodnocení </a:t>
            </a:r>
            <a:r>
              <a:rPr lang="cs-CZ" sz="3600" dirty="0"/>
              <a:t>Brna jako druhého </a:t>
            </a:r>
            <a:r>
              <a:rPr lang="cs-CZ" sz="3600" dirty="0" smtClean="0"/>
              <a:t>domova. </a:t>
            </a:r>
          </a:p>
          <a:p>
            <a:r>
              <a:rPr lang="cs-CZ" sz="3600" dirty="0" smtClean="0"/>
              <a:t>Reflexe </a:t>
            </a:r>
            <a:r>
              <a:rPr lang="cs-CZ" sz="3600" dirty="0"/>
              <a:t>odmítavých či xenofobních postojů některých Čechů k cizincům, obzvláště muslimům. </a:t>
            </a:r>
            <a:r>
              <a:rPr lang="cs-CZ" sz="3600" dirty="0" smtClean="0"/>
              <a:t>Obavy. </a:t>
            </a:r>
            <a:endParaRPr lang="cs-CZ" sz="3600" dirty="0"/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7569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2160240"/>
          </a:xfrm>
        </p:spPr>
        <p:txBody>
          <a:bodyPr rtlCol="0">
            <a:normAutofit/>
          </a:bodyPr>
          <a:lstStyle/>
          <a:p>
            <a:r>
              <a:rPr lang="cs-CZ" b="1" dirty="0" smtClean="0"/>
              <a:t>Závěr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 smtClean="0"/>
              <a:t>Doporučení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1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Závěr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218882" y="1268760"/>
            <a:ext cx="9844082" cy="5328592"/>
          </a:xfrm>
        </p:spPr>
        <p:txBody>
          <a:bodyPr>
            <a:normAutofit fontScale="62500" lnSpcReduction="20000"/>
          </a:bodyPr>
          <a:lstStyle/>
          <a:p>
            <a:r>
              <a:rPr lang="cs-CZ" sz="3600" b="1" dirty="0" smtClean="0"/>
              <a:t>Jiný pohled </a:t>
            </a:r>
            <a:r>
              <a:rPr lang="cs-CZ" sz="3600" dirty="0" smtClean="0"/>
              <a:t>– vstupy do sítí, nikoliv charakteristiky (migrantky)</a:t>
            </a:r>
          </a:p>
          <a:p>
            <a:r>
              <a:rPr lang="cs-CZ" sz="3600" b="1" dirty="0" smtClean="0"/>
              <a:t>Prolínání sítí</a:t>
            </a:r>
            <a:r>
              <a:rPr lang="cs-CZ" sz="3600" dirty="0" smtClean="0"/>
              <a:t>: čeští přátelé jako integrační prvek</a:t>
            </a:r>
          </a:p>
          <a:p>
            <a:r>
              <a:rPr lang="cs-CZ" sz="3600" b="1" dirty="0" smtClean="0"/>
              <a:t>Husté sítě </a:t>
            </a:r>
            <a:r>
              <a:rPr lang="cs-CZ" sz="3600" dirty="0" smtClean="0"/>
              <a:t>– dobrá informace, šíření informací, otázka jakých</a:t>
            </a:r>
          </a:p>
          <a:p>
            <a:r>
              <a:rPr lang="cs-CZ" sz="3600" b="1" dirty="0" smtClean="0"/>
              <a:t>Brno atraktivní </a:t>
            </a:r>
            <a:r>
              <a:rPr lang="cs-CZ" sz="3600" dirty="0" smtClean="0"/>
              <a:t>destinací – neplatí „</a:t>
            </a:r>
            <a:r>
              <a:rPr lang="cs-CZ" sz="3600" dirty="0" err="1"/>
              <a:t>neintegrovatelní</a:t>
            </a:r>
            <a:r>
              <a:rPr lang="cs-CZ" sz="3600" dirty="0"/>
              <a:t>“ cizinci </a:t>
            </a:r>
            <a:r>
              <a:rPr lang="cs-CZ" sz="3600" dirty="0" smtClean="0"/>
              <a:t>vs. „</a:t>
            </a:r>
            <a:r>
              <a:rPr lang="cs-CZ" sz="3600" dirty="0"/>
              <a:t>občané</a:t>
            </a:r>
            <a:r>
              <a:rPr lang="cs-CZ" sz="3600" dirty="0" smtClean="0"/>
              <a:t>“</a:t>
            </a:r>
          </a:p>
          <a:p>
            <a:r>
              <a:rPr lang="cs-CZ" sz="3700" dirty="0" smtClean="0"/>
              <a:t>Pomoc </a:t>
            </a:r>
            <a:r>
              <a:rPr lang="cs-CZ" sz="3700" dirty="0"/>
              <a:t>a její hledání jsou </a:t>
            </a:r>
            <a:r>
              <a:rPr lang="cs-CZ" sz="3700" b="1" dirty="0" err="1"/>
              <a:t>genderově</a:t>
            </a:r>
            <a:r>
              <a:rPr lang="cs-CZ" sz="3700" b="1" dirty="0"/>
              <a:t> </a:t>
            </a:r>
            <a:r>
              <a:rPr lang="cs-CZ" sz="3700" b="1" dirty="0" smtClean="0"/>
              <a:t>strukturovány </a:t>
            </a:r>
            <a:r>
              <a:rPr lang="cs-CZ" sz="3700" dirty="0" smtClean="0"/>
              <a:t>- umět </a:t>
            </a:r>
            <a:r>
              <a:rPr lang="cs-CZ" sz="3700" dirty="0"/>
              <a:t>pracovat s genderovou perspektivou. </a:t>
            </a:r>
            <a:endParaRPr lang="cs-CZ" sz="3700" dirty="0" smtClean="0"/>
          </a:p>
          <a:p>
            <a:r>
              <a:rPr lang="cs-CZ" sz="3700" dirty="0" smtClean="0"/>
              <a:t>Důležité </a:t>
            </a:r>
            <a:r>
              <a:rPr lang="cs-CZ" sz="3700" dirty="0"/>
              <a:t>je </a:t>
            </a:r>
            <a:r>
              <a:rPr lang="cs-CZ" sz="3700" b="1" dirty="0"/>
              <a:t>zprostředkování potřebných informací</a:t>
            </a:r>
            <a:r>
              <a:rPr lang="cs-CZ" sz="3700" dirty="0"/>
              <a:t>: jak mezi cizinci, tak mezi obyvateli města. Výpovědi cizinců reflektují </a:t>
            </a:r>
            <a:r>
              <a:rPr lang="cs-CZ" sz="3700" b="1" dirty="0" smtClean="0"/>
              <a:t>obavy</a:t>
            </a:r>
            <a:r>
              <a:rPr lang="cs-CZ" sz="3700" dirty="0" smtClean="0"/>
              <a:t>. </a:t>
            </a:r>
            <a:endParaRPr lang="cs-CZ" sz="3700" dirty="0"/>
          </a:p>
          <a:p>
            <a:r>
              <a:rPr lang="cs-CZ" sz="3600" b="1" dirty="0" smtClean="0"/>
              <a:t>Různé </a:t>
            </a:r>
            <a:r>
              <a:rPr lang="cs-CZ" sz="3600" b="1" dirty="0"/>
              <a:t>kategorie a skupiny cizinců</a:t>
            </a:r>
            <a:r>
              <a:rPr lang="cs-CZ" sz="3600" dirty="0"/>
              <a:t>. </a:t>
            </a:r>
            <a:r>
              <a:rPr lang="cs-CZ" sz="3600" dirty="0" smtClean="0"/>
              <a:t>Sociálně </a:t>
            </a:r>
            <a:r>
              <a:rPr lang="cs-CZ" sz="3600" dirty="0"/>
              <a:t>vyloučené „gastarbeitery“, </a:t>
            </a:r>
            <a:r>
              <a:rPr lang="cs-CZ" sz="3600" dirty="0" smtClean="0"/>
              <a:t>studenty </a:t>
            </a:r>
            <a:r>
              <a:rPr lang="cs-CZ" sz="3600" dirty="0"/>
              <a:t>či </a:t>
            </a:r>
            <a:r>
              <a:rPr lang="cs-CZ" sz="3600" dirty="0" smtClean="0"/>
              <a:t>vzdělané </a:t>
            </a:r>
            <a:r>
              <a:rPr lang="cs-CZ" sz="3600" dirty="0"/>
              <a:t>a kvalifikované „</a:t>
            </a:r>
            <a:r>
              <a:rPr lang="cs-CZ" sz="3600" dirty="0" err="1"/>
              <a:t>expaty</a:t>
            </a:r>
            <a:r>
              <a:rPr lang="cs-CZ" sz="3600" dirty="0"/>
              <a:t>“, kteří jsou součástí procesů </a:t>
            </a:r>
            <a:r>
              <a:rPr lang="cs-CZ" sz="3600" b="1" dirty="0" smtClean="0"/>
              <a:t>migrace </a:t>
            </a:r>
            <a:r>
              <a:rPr lang="cs-CZ" sz="3600" b="1" dirty="0"/>
              <a:t>„mozků“</a:t>
            </a:r>
            <a:r>
              <a:rPr lang="cs-CZ" sz="3600" dirty="0"/>
              <a:t>. Migranti přicházející a pobývající v Brně jsou </a:t>
            </a:r>
            <a:r>
              <a:rPr lang="cs-CZ" sz="3600" dirty="0" smtClean="0"/>
              <a:t>poměrně </a:t>
            </a:r>
            <a:r>
              <a:rPr lang="cs-CZ" sz="3600" dirty="0"/>
              <a:t>vzdělaní.  </a:t>
            </a:r>
          </a:p>
          <a:p>
            <a:endParaRPr lang="cs-CZ" sz="3600" dirty="0" smtClean="0"/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680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Závěr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130945" y="1097360"/>
            <a:ext cx="9844082" cy="5139952"/>
          </a:xfrm>
        </p:spPr>
        <p:txBody>
          <a:bodyPr>
            <a:noAutofit/>
          </a:bodyPr>
          <a:lstStyle/>
          <a:p>
            <a:r>
              <a:rPr lang="cs-CZ" dirty="0" smtClean="0"/>
              <a:t>Myslet </a:t>
            </a:r>
            <a:r>
              <a:rPr lang="cs-CZ" b="1" dirty="0" smtClean="0"/>
              <a:t>preventivně</a:t>
            </a:r>
            <a:r>
              <a:rPr lang="cs-CZ" dirty="0" smtClean="0"/>
              <a:t>. </a:t>
            </a:r>
          </a:p>
          <a:p>
            <a:r>
              <a:rPr lang="cs-CZ" dirty="0" smtClean="0"/>
              <a:t>Klíčem </a:t>
            </a:r>
            <a:r>
              <a:rPr lang="cs-CZ" dirty="0"/>
              <a:t>k integraci je </a:t>
            </a:r>
            <a:r>
              <a:rPr lang="cs-CZ" b="1" dirty="0"/>
              <a:t>jazyk</a:t>
            </a:r>
            <a:r>
              <a:rPr lang="cs-CZ" dirty="0"/>
              <a:t>, </a:t>
            </a:r>
            <a:r>
              <a:rPr lang="cs-CZ" dirty="0" smtClean="0"/>
              <a:t>nejen kurzy. Důležité </a:t>
            </a:r>
            <a:r>
              <a:rPr lang="cs-CZ" dirty="0"/>
              <a:t>je tlumočení, přítomnost jazykových mutací informačních materiálů, </a:t>
            </a:r>
            <a:r>
              <a:rPr lang="cs-CZ" dirty="0" smtClean="0"/>
              <a:t>rozvoj schopností </a:t>
            </a:r>
            <a:r>
              <a:rPr lang="cs-CZ" dirty="0"/>
              <a:t>ve městě komunikovat a </a:t>
            </a:r>
            <a:r>
              <a:rPr lang="cs-CZ" dirty="0" smtClean="0"/>
              <a:t>rozvíjet </a:t>
            </a:r>
            <a:r>
              <a:rPr lang="cs-CZ" dirty="0"/>
              <a:t>kompetence cizinců, např. základní orientaci v prostředí (na úřadech apod.). </a:t>
            </a:r>
            <a:endParaRPr lang="cs-CZ" dirty="0" smtClean="0"/>
          </a:p>
          <a:p>
            <a:r>
              <a:rPr lang="cs-CZ" b="1" dirty="0" smtClean="0"/>
              <a:t>Podpora </a:t>
            </a:r>
            <a:r>
              <a:rPr lang="cs-CZ" b="1" dirty="0"/>
              <a:t>ale musí být nabízena i místním institucím</a:t>
            </a:r>
            <a:r>
              <a:rPr lang="cs-CZ" dirty="0"/>
              <a:t>, lidem, kteří řeší situace, které jsou </a:t>
            </a:r>
            <a:r>
              <a:rPr lang="cs-CZ" dirty="0" smtClean="0"/>
              <a:t>nové. </a:t>
            </a:r>
          </a:p>
          <a:p>
            <a:r>
              <a:rPr lang="cs-CZ" dirty="0" smtClean="0"/>
              <a:t>Úspěšná </a:t>
            </a:r>
            <a:r>
              <a:rPr lang="cs-CZ" dirty="0"/>
              <a:t>strategie integrace vyžaduje schopnost do jisté míry </a:t>
            </a:r>
            <a:r>
              <a:rPr lang="cs-CZ" b="1" dirty="0"/>
              <a:t>prolomit uzavřenost sítí cizinců a dovednost s nimi pracovat a komunikovat</a:t>
            </a:r>
            <a:r>
              <a:rPr lang="cs-CZ" dirty="0"/>
              <a:t>. </a:t>
            </a:r>
            <a:r>
              <a:rPr lang="cs-CZ" dirty="0" smtClean="0"/>
              <a:t>Cizinci </a:t>
            </a:r>
            <a:r>
              <a:rPr lang="cs-CZ" dirty="0"/>
              <a:t>hledají řešení svých problémů především v prostoru Brna. </a:t>
            </a:r>
          </a:p>
          <a:p>
            <a:r>
              <a:rPr lang="cs-CZ" b="1" dirty="0"/>
              <a:t>Strategie se dá dobře odvinout od státní </a:t>
            </a:r>
            <a:r>
              <a:rPr lang="cs-CZ" b="1" i="1" dirty="0"/>
              <a:t>Koncepce integrace cizinců – Ve vzájemném respektu</a:t>
            </a:r>
            <a:r>
              <a:rPr lang="cs-CZ" b="1" dirty="0"/>
              <a:t>. </a:t>
            </a:r>
            <a:r>
              <a:rPr lang="cs-CZ" dirty="0" smtClean="0"/>
              <a:t>Koncepce </a:t>
            </a:r>
            <a:r>
              <a:rPr lang="cs-CZ" dirty="0"/>
              <a:t>uvádí, že integrace je oboustranným procesem a cílovou skupinou integrace je i majoritní společnost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4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51932"/>
          </a:xfrm>
        </p:spPr>
        <p:txBody>
          <a:bodyPr rtlCol="0"/>
          <a:lstStyle/>
          <a:p>
            <a:r>
              <a:rPr lang="cs-CZ" sz="3200" dirty="0" smtClean="0"/>
              <a:t>Závěr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"/>
          </p:nvPr>
        </p:nvSpPr>
        <p:spPr>
          <a:xfrm>
            <a:off x="1130945" y="1097360"/>
            <a:ext cx="9844082" cy="5760640"/>
          </a:xfrm>
        </p:spPr>
        <p:txBody>
          <a:bodyPr>
            <a:noAutofit/>
          </a:bodyPr>
          <a:lstStyle/>
          <a:p>
            <a:r>
              <a:rPr lang="cs-CZ" dirty="0" smtClean="0"/>
              <a:t>Ponechat </a:t>
            </a:r>
            <a:r>
              <a:rPr lang="cs-CZ" dirty="0"/>
              <a:t>cizince svému osudu nemusí být prozíravou strategií, jak ukazují některé příklady ze zahraničí, které integraci od počátku podcenily a nevytvořily pro ni vhodné podmínky. Absence integračních a adaptačních postupů vede k tomu, že se cizinci o rady a pomoc obrací především ke svým krajanům. </a:t>
            </a:r>
            <a:endParaRPr lang="cs-CZ" dirty="0" smtClean="0"/>
          </a:p>
          <a:p>
            <a:r>
              <a:rPr lang="cs-CZ" dirty="0" smtClean="0"/>
              <a:t>Potřebná </a:t>
            </a:r>
            <a:r>
              <a:rPr lang="cs-CZ" dirty="0"/>
              <a:t>je </a:t>
            </a:r>
            <a:r>
              <a:rPr lang="cs-CZ" b="1" dirty="0"/>
              <a:t>podpora sociálního fungování </a:t>
            </a:r>
            <a:r>
              <a:rPr lang="cs-CZ" dirty="0"/>
              <a:t>a to takovým způsobem, aby odpovídala i očekáváním majoritní společnosti a zohledňovala místní způsoby života. </a:t>
            </a:r>
            <a:r>
              <a:rPr lang="cs-CZ" b="1" dirty="0" smtClean="0"/>
              <a:t>Význam </a:t>
            </a:r>
            <a:r>
              <a:rPr lang="cs-CZ" b="1" dirty="0"/>
              <a:t>interkulturní práce ve městě</a:t>
            </a:r>
            <a:r>
              <a:rPr lang="cs-CZ" dirty="0"/>
              <a:t>, jakéhosi zprostředkovatele často mimoběžných světů, která může být přínosem jak pro cizince, tak pro ostatní obyvatele města. </a:t>
            </a:r>
            <a:r>
              <a:rPr lang="cs-CZ" b="1" dirty="0"/>
              <a:t>Prospěch z toho mohou mít všichni</a:t>
            </a:r>
            <a:r>
              <a:rPr lang="cs-CZ" dirty="0"/>
              <a:t>.  </a:t>
            </a:r>
            <a:endParaRPr lang="cs-CZ" dirty="0" smtClean="0"/>
          </a:p>
          <a:p>
            <a:r>
              <a:rPr lang="cs-CZ" b="1" dirty="0" smtClean="0"/>
              <a:t>Kvalifikované </a:t>
            </a:r>
            <a:r>
              <a:rPr lang="cs-CZ" b="1" dirty="0"/>
              <a:t>„</a:t>
            </a:r>
            <a:r>
              <a:rPr lang="cs-CZ" b="1" dirty="0" err="1"/>
              <a:t>expaty</a:t>
            </a:r>
            <a:r>
              <a:rPr lang="cs-CZ" b="1" dirty="0"/>
              <a:t>“ </a:t>
            </a:r>
            <a:r>
              <a:rPr lang="cs-CZ" dirty="0"/>
              <a:t>nelze ze strategií integrace vynechávat, právě naopak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84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968552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4000" b="1" dirty="0" smtClean="0"/>
          </a:p>
          <a:p>
            <a:pPr marL="0" lvl="0" indent="0">
              <a:buNone/>
            </a:pPr>
            <a:r>
              <a:rPr lang="cs-CZ" sz="4000" b="1" smtClean="0"/>
              <a:t>Děkuji </a:t>
            </a:r>
            <a:r>
              <a:rPr lang="cs-CZ" sz="4000" b="1" dirty="0" smtClean="0"/>
              <a:t>za pozornost.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4813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8" y="332656"/>
            <a:ext cx="10157354" cy="832520"/>
          </a:xfrm>
        </p:spPr>
        <p:txBody>
          <a:bodyPr rtlCol="0"/>
          <a:lstStyle/>
          <a:p>
            <a:pPr rtl="0"/>
            <a:r>
              <a:rPr lang="cs-CZ" dirty="0" smtClean="0"/>
              <a:t>Postup prací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3377" y="1340768"/>
            <a:ext cx="10945215" cy="506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První </a:t>
            </a:r>
            <a:r>
              <a:rPr lang="cs-CZ" b="1" dirty="0" smtClean="0"/>
              <a:t>fáze</a:t>
            </a:r>
            <a:r>
              <a:rPr lang="cs-CZ" dirty="0" smtClean="0"/>
              <a:t>: analýza </a:t>
            </a:r>
            <a:r>
              <a:rPr lang="cs-CZ" u="sng" dirty="0"/>
              <a:t>sociodemografických údajů </a:t>
            </a:r>
            <a:r>
              <a:rPr lang="cs-CZ" dirty="0"/>
              <a:t>o cizincích ze třetích </a:t>
            </a:r>
            <a:r>
              <a:rPr lang="cs-CZ" dirty="0" smtClean="0"/>
              <a:t>zemí. </a:t>
            </a:r>
            <a:r>
              <a:rPr lang="cs-CZ" dirty="0"/>
              <a:t>Informace o jednotlivých skupinách byly dále čerpány z kvalitativních sond do prostředí sociálních sítí (nestrukturované kvalitativní rozhovory s cizinci, pracovníky služeb a jiné). </a:t>
            </a:r>
            <a:endParaRPr lang="cs-CZ" dirty="0" smtClean="0"/>
          </a:p>
          <a:p>
            <a:r>
              <a:rPr lang="cs-CZ" b="1" dirty="0" smtClean="0"/>
              <a:t>Druhá </a:t>
            </a:r>
            <a:r>
              <a:rPr lang="cs-CZ" b="1" dirty="0"/>
              <a:t>fáze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	A) </a:t>
            </a:r>
            <a:r>
              <a:rPr lang="cs-CZ" b="1" dirty="0" smtClean="0"/>
              <a:t>Výběr sítí</a:t>
            </a:r>
            <a:r>
              <a:rPr lang="cs-CZ" dirty="0" smtClean="0"/>
              <a:t>. Na </a:t>
            </a:r>
            <a:r>
              <a:rPr lang="cs-CZ" dirty="0"/>
              <a:t>27. zasedání Poradního orgánu </a:t>
            </a:r>
            <a:r>
              <a:rPr lang="cs-CZ" dirty="0" smtClean="0"/>
              <a:t>statutárního 	města </a:t>
            </a:r>
            <a:r>
              <a:rPr lang="cs-CZ" dirty="0"/>
              <a:t>Brna pro otázky integrace </a:t>
            </a:r>
            <a:r>
              <a:rPr lang="cs-CZ" dirty="0" smtClean="0"/>
              <a:t>cizinců 	(26</a:t>
            </a:r>
            <a:r>
              <a:rPr lang="cs-CZ" dirty="0"/>
              <a:t>. 6. </a:t>
            </a:r>
            <a:r>
              <a:rPr lang="cs-CZ" dirty="0" smtClean="0"/>
              <a:t>2017). Shoda </a:t>
            </a:r>
            <a:r>
              <a:rPr lang="cs-CZ" dirty="0"/>
              <a:t>ve </a:t>
            </a:r>
            <a:r>
              <a:rPr lang="cs-CZ" dirty="0" smtClean="0"/>
              <a:t>	výběru </a:t>
            </a:r>
            <a:r>
              <a:rPr lang="cs-CZ" dirty="0"/>
              <a:t>sítě Ukrajinců. Dále </a:t>
            </a:r>
            <a:r>
              <a:rPr lang="cs-CZ" dirty="0" smtClean="0"/>
              <a:t>síť </a:t>
            </a:r>
            <a:r>
              <a:rPr lang="cs-CZ" dirty="0"/>
              <a:t>cizinců z Indie a </a:t>
            </a:r>
            <a:r>
              <a:rPr lang="cs-CZ" dirty="0" smtClean="0"/>
              <a:t> arabsky mluvících 	cizinců </a:t>
            </a:r>
            <a:r>
              <a:rPr lang="cs-CZ" dirty="0"/>
              <a:t>ze třetích zemí. </a:t>
            </a:r>
            <a:endParaRPr lang="cs-CZ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/>
              <a:t>B) </a:t>
            </a:r>
            <a:r>
              <a:rPr lang="cs-CZ" b="1" dirty="0"/>
              <a:t>Analýza sítí</a:t>
            </a:r>
            <a:r>
              <a:rPr lang="cs-CZ" dirty="0"/>
              <a:t>. 60 participantů a analyzované síti obsahující 740 	jedinců, v období března až prosince 2017 a v rámci projektu </a:t>
            </a:r>
            <a:r>
              <a:rPr lang="cs-CZ" dirty="0" smtClean="0"/>
              <a:t>	byla </a:t>
            </a:r>
            <a:r>
              <a:rPr lang="cs-CZ" dirty="0"/>
              <a:t>vygenerována síť čítající 740 </a:t>
            </a:r>
            <a:r>
              <a:rPr lang="cs-CZ" dirty="0" err="1" smtClean="0"/>
              <a:t>alters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7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2160240"/>
          </a:xfrm>
        </p:spPr>
        <p:txBody>
          <a:bodyPr rtlCol="0">
            <a:normAutofit/>
          </a:bodyPr>
          <a:lstStyle/>
          <a:p>
            <a:r>
              <a:rPr lang="cs-CZ" b="1" dirty="0" smtClean="0"/>
              <a:t>Výsledky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 smtClean="0"/>
              <a:t>První fáze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8" y="332656"/>
            <a:ext cx="10157354" cy="832520"/>
          </a:xfrm>
        </p:spPr>
        <p:txBody>
          <a:bodyPr rtlCol="0"/>
          <a:lstStyle/>
          <a:p>
            <a:pPr rtl="0"/>
            <a:r>
              <a:rPr lang="cs-CZ" sz="3200" dirty="0" smtClean="0"/>
              <a:t>Cizinci v krajích a okresech</a:t>
            </a:r>
            <a:endParaRPr lang="cs-CZ" sz="32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813" y="1412776"/>
            <a:ext cx="7272808" cy="40967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85" y="1412776"/>
            <a:ext cx="7416824" cy="1144818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42060" y="5661248"/>
            <a:ext cx="514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Jihomoravský kraj (43 447 cizinců)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195985" y="5509490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Brno-město; více jak tři pětiny cizinců (62,5 %) </a:t>
            </a:r>
          </a:p>
        </p:txBody>
      </p:sp>
    </p:spTree>
    <p:extLst>
      <p:ext uri="{BB962C8B-B14F-4D97-AF65-F5344CB8AC3E}">
        <p14:creationId xmlns:p14="http://schemas.microsoft.com/office/powerpoint/2010/main" val="9136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8" y="332656"/>
            <a:ext cx="10157354" cy="832520"/>
          </a:xfrm>
        </p:spPr>
        <p:txBody>
          <a:bodyPr rtlCol="0"/>
          <a:lstStyle/>
          <a:p>
            <a:pPr rtl="0"/>
            <a:r>
              <a:rPr lang="cs-CZ" sz="3200" dirty="0" smtClean="0"/>
              <a:t>Cizinci třetích zemí v JMK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5" y="1268760"/>
            <a:ext cx="801038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1515</Words>
  <Application>Microsoft Office PowerPoint</Application>
  <PresentationFormat>Vlastní</PresentationFormat>
  <Paragraphs>285</Paragraphs>
  <Slides>56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Century Gothic</vt:lpstr>
      <vt:lpstr>Knihy 16:9</vt:lpstr>
      <vt:lpstr>   Analýza vybraných sociálních sítí cizinců z tzv. třetích zemí ve městě Brně  26. října 2018   Tomáš Janků</vt:lpstr>
      <vt:lpstr>Anotace</vt:lpstr>
      <vt:lpstr>O projektu</vt:lpstr>
      <vt:lpstr>Cíl výzkumu</vt:lpstr>
      <vt:lpstr>Cíl</vt:lpstr>
      <vt:lpstr>Postup prací</vt:lpstr>
      <vt:lpstr>Výsledky  První fáze</vt:lpstr>
      <vt:lpstr>Cizinci v krajích a okresech</vt:lpstr>
      <vt:lpstr>Cizinci třetích zemí v JMK</vt:lpstr>
      <vt:lpstr>Cizinci v Brně</vt:lpstr>
      <vt:lpstr>Cizinci v Brně</vt:lpstr>
      <vt:lpstr>Cizinci v Brně</vt:lpstr>
      <vt:lpstr>Výsledky  Druhá fáze</vt:lpstr>
      <vt:lpstr>Výběr tří sítí</vt:lpstr>
      <vt:lpstr>Sociální sítě</vt:lpstr>
      <vt:lpstr>Analýza sociálních sítí (SNA)</vt:lpstr>
      <vt:lpstr>Analýza sociálních sítí (SNA)</vt:lpstr>
      <vt:lpstr>Analýza sociálních sítí (SNA)</vt:lpstr>
      <vt:lpstr>Analýza sociálních sítí (SNA)</vt:lpstr>
      <vt:lpstr>Analýza sociálních sítí (SNA)</vt:lpstr>
      <vt:lpstr>Analýza sociálních sítí (SNA)</vt:lpstr>
      <vt:lpstr>Výsledky  Ukrajinská síť</vt:lpstr>
      <vt:lpstr>Ukrajinská síť</vt:lpstr>
      <vt:lpstr>Ukrajinská síť – kvantitativní perspektiva</vt:lpstr>
      <vt:lpstr>Ukrajinská síť – kvantitativní perspektiva</vt:lpstr>
      <vt:lpstr>Ukrajinská síť – kvantitativní perspektiva</vt:lpstr>
      <vt:lpstr>Ukrajinská síť – kvantitativní perspektiva</vt:lpstr>
      <vt:lpstr>Ukrajinská síť – kvantitativní perspektiva</vt:lpstr>
      <vt:lpstr>Ukrajinská síť – kvantitativní perspektiva</vt:lpstr>
      <vt:lpstr>Ukrajinská síť – kvantitativní perspektiva</vt:lpstr>
      <vt:lpstr>Ukrajinská síť: kvalitativní perspektiva</vt:lpstr>
      <vt:lpstr>Výsledky  Indická síť</vt:lpstr>
      <vt:lpstr>Indická síť</vt:lpstr>
      <vt:lpstr>Indická síť – kvantitativní perspektiva</vt:lpstr>
      <vt:lpstr>Indická síť – kvantitativní perspektiva</vt:lpstr>
      <vt:lpstr>Indická síť – kvantitativní perspektiva</vt:lpstr>
      <vt:lpstr>Indická síť – kvantitativní perspektiva</vt:lpstr>
      <vt:lpstr>Indická síť – kvantitativní perspektiva</vt:lpstr>
      <vt:lpstr>Indická síť – kvantitativní perspektiva</vt:lpstr>
      <vt:lpstr>Indická síť – kvalitativní perspektiva</vt:lpstr>
      <vt:lpstr>Výsledky  Síť arabsky mluvících</vt:lpstr>
      <vt:lpstr>Arabská síť</vt:lpstr>
      <vt:lpstr>Arabská síť – kvantitativní perspektiva</vt:lpstr>
      <vt:lpstr>Arabská síť – kvantitativní perspektiva</vt:lpstr>
      <vt:lpstr>Arabská síť – kvantitativní perspektiva</vt:lpstr>
      <vt:lpstr>Arabská síť – kvantitativní perspektiva</vt:lpstr>
      <vt:lpstr>Arabská síť – kvantitativní perspektiva</vt:lpstr>
      <vt:lpstr>Arabská síť – kvantitativní perspektiva</vt:lpstr>
      <vt:lpstr>Arabská síť – kvantitativní perspektiva</vt:lpstr>
      <vt:lpstr>Arabská síť – kvalitativní perspektiva</vt:lpstr>
      <vt:lpstr>Arabská síť – kvalitativní perspektiva</vt:lpstr>
      <vt:lpstr>Závěr  Doporučení</vt:lpstr>
      <vt:lpstr>Závěr</vt:lpstr>
      <vt:lpstr>Závěr</vt:lpstr>
      <vt:lpstr>Závěr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2018-02-04T20:03:34Z</dcterms:created>
  <dcterms:modified xsi:type="dcterms:W3CDTF">2018-10-24T19:21:01Z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