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8"/>
  </p:notesMasterIdLst>
  <p:sldIdLst>
    <p:sldId id="294" r:id="rId2"/>
    <p:sldId id="257" r:id="rId3"/>
    <p:sldId id="265" r:id="rId4"/>
    <p:sldId id="266" r:id="rId5"/>
    <p:sldId id="267" r:id="rId6"/>
    <p:sldId id="273" r:id="rId7"/>
    <p:sldId id="291" r:id="rId8"/>
    <p:sldId id="292" r:id="rId9"/>
    <p:sldId id="293" r:id="rId10"/>
    <p:sldId id="269" r:id="rId11"/>
    <p:sldId id="295" r:id="rId12"/>
    <p:sldId id="260" r:id="rId13"/>
    <p:sldId id="261" r:id="rId14"/>
    <p:sldId id="263" r:id="rId15"/>
    <p:sldId id="264" r:id="rId16"/>
    <p:sldId id="290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1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UJEP\V&#253;zkum%20a%20zak&#225;zky\Pr&#367;zkum%202018\Podklady\Datab&#225;ze%20v&#253;po&#269;ty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UJEP\V&#253;zkum%20a%20zak&#225;zky\Pr&#367;zkum%202018\Podklady\Datab&#225;ze%20v&#253;po&#269;ty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cs-CZ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Okresy!$B$10</c:f>
              <c:strCache>
                <c:ptCount val="1"/>
                <c:pt idx="0">
                  <c:v>Firmy</c:v>
                </c:pt>
              </c:strCache>
            </c:strRef>
          </c:tx>
          <c:dLbls>
            <c:dLbl>
              <c:idx val="1"/>
              <c:layout>
                <c:manualLayout>
                  <c:x val="-0.218873687664042"/>
                  <c:y val="-0.15427748614756501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52-4942-A5A0-3F68CF00421B}"/>
                </c:ext>
              </c:extLst>
            </c:dLbl>
            <c:dLbl>
              <c:idx val="2"/>
              <c:layout>
                <c:manualLayout>
                  <c:x val="7.0548993875765532E-3"/>
                  <c:y val="-2.5364173228346457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52-4942-A5A0-3F68CF00421B}"/>
                </c:ext>
              </c:extLst>
            </c:dLbl>
            <c:dLbl>
              <c:idx val="3"/>
              <c:layout>
                <c:manualLayout>
                  <c:x val="-4.3413167104111999E-3"/>
                  <c:y val="-5.4635097696121342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52-4942-A5A0-3F68CF00421B}"/>
                </c:ext>
              </c:extLst>
            </c:dLbl>
            <c:dLbl>
              <c:idx val="4"/>
              <c:layout>
                <c:manualLayout>
                  <c:x val="7.1953193350831179E-3"/>
                  <c:y val="1.8970739768640037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52-4942-A5A0-3F68CF00421B}"/>
                </c:ext>
              </c:extLst>
            </c:dLbl>
            <c:dLbl>
              <c:idx val="6"/>
              <c:layout>
                <c:manualLayout>
                  <c:x val="2.1537510936132983E-2"/>
                  <c:y val="9.9943618158841261E-3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52-4942-A5A0-3F68CF00421B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Okresy!$A$11:$A$17</c:f>
              <c:strCache>
                <c:ptCount val="7"/>
                <c:pt idx="0">
                  <c:v>Blansko</c:v>
                </c:pt>
                <c:pt idx="1">
                  <c:v>Brno-město</c:v>
                </c:pt>
                <c:pt idx="2">
                  <c:v>Brno-venkov</c:v>
                </c:pt>
                <c:pt idx="3">
                  <c:v>Břeclav</c:v>
                </c:pt>
                <c:pt idx="4">
                  <c:v>Hodonín</c:v>
                </c:pt>
                <c:pt idx="5">
                  <c:v>Vyškov</c:v>
                </c:pt>
                <c:pt idx="6">
                  <c:v>Znojmo</c:v>
                </c:pt>
              </c:strCache>
            </c:strRef>
          </c:cat>
          <c:val>
            <c:numRef>
              <c:f>Okresy!$B$11:$B$17</c:f>
              <c:numCache>
                <c:formatCode>#,##0</c:formatCode>
                <c:ptCount val="7"/>
                <c:pt idx="0">
                  <c:v>253</c:v>
                </c:pt>
                <c:pt idx="1">
                  <c:v>1162</c:v>
                </c:pt>
                <c:pt idx="2">
                  <c:v>389</c:v>
                </c:pt>
                <c:pt idx="3">
                  <c:v>232</c:v>
                </c:pt>
                <c:pt idx="4">
                  <c:v>297</c:v>
                </c:pt>
                <c:pt idx="5">
                  <c:v>206</c:v>
                </c:pt>
                <c:pt idx="6">
                  <c:v>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52-4942-A5A0-3F68CF004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cs-CZ"/>
        </a:p>
      </c:txPr>
    </c:title>
    <c:autoTitleDeleted val="0"/>
    <c:view3D>
      <c:rotX val="30"/>
      <c:rotY val="23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38888888888888"/>
          <c:y val="0.17379192184310294"/>
          <c:w val="0.81388888888888911"/>
          <c:h val="0.64767096821230674"/>
        </c:manualLayout>
      </c:layout>
      <c:pie3DChart>
        <c:varyColors val="1"/>
        <c:ser>
          <c:idx val="0"/>
          <c:order val="0"/>
          <c:tx>
            <c:strRef>
              <c:f>Okresy!$D$10</c:f>
              <c:strCache>
                <c:ptCount val="1"/>
                <c:pt idx="0">
                  <c:v>Zaměstnanci</c:v>
                </c:pt>
              </c:strCache>
            </c:strRef>
          </c:tx>
          <c:dLbls>
            <c:dLbl>
              <c:idx val="0"/>
              <c:layout>
                <c:manualLayout>
                  <c:x val="1.043416447944007E-2"/>
                  <c:y val="-1.2400116652085159E-3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E0-4739-BC57-C6AF7CEDC363}"/>
                </c:ext>
              </c:extLst>
            </c:dLbl>
            <c:dLbl>
              <c:idx val="2"/>
              <c:layout>
                <c:manualLayout>
                  <c:x val="-7.7709973753280863E-3"/>
                  <c:y val="1.3834159618936531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E0-4739-BC57-C6AF7CEDC363}"/>
                </c:ext>
              </c:extLst>
            </c:dLbl>
            <c:dLbl>
              <c:idx val="3"/>
              <c:layout>
                <c:manualLayout>
                  <c:x val="-8.4914698162729726E-3"/>
                  <c:y val="-1.1337124526100905E-3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E0-4739-BC57-C6AF7CEDC363}"/>
                </c:ext>
              </c:extLst>
            </c:dLbl>
            <c:dLbl>
              <c:idx val="4"/>
              <c:layout>
                <c:manualLayout>
                  <c:x val="-8.5362860892388467E-2"/>
                  <c:y val="-2.1073928258967646E-3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E0-4739-BC57-C6AF7CEDC363}"/>
                </c:ext>
              </c:extLst>
            </c:dLbl>
            <c:dLbl>
              <c:idx val="5"/>
              <c:layout>
                <c:manualLayout>
                  <c:x val="3.9963582677165356E-2"/>
                  <c:y val="-1.4512248468941378E-3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E0-4739-BC57-C6AF7CEDC363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Okresy!$A$11:$A$17</c:f>
              <c:strCache>
                <c:ptCount val="7"/>
                <c:pt idx="0">
                  <c:v>Blansko</c:v>
                </c:pt>
                <c:pt idx="1">
                  <c:v>Brno-město</c:v>
                </c:pt>
                <c:pt idx="2">
                  <c:v>Brno-venkov</c:v>
                </c:pt>
                <c:pt idx="3">
                  <c:v>Břeclav</c:v>
                </c:pt>
                <c:pt idx="4">
                  <c:v>Hodonín</c:v>
                </c:pt>
                <c:pt idx="5">
                  <c:v>Vyškov</c:v>
                </c:pt>
                <c:pt idx="6">
                  <c:v>Znojmo</c:v>
                </c:pt>
              </c:strCache>
            </c:strRef>
          </c:cat>
          <c:val>
            <c:numRef>
              <c:f>Okresy!$D$11:$D$17</c:f>
              <c:numCache>
                <c:formatCode>#,##0</c:formatCode>
                <c:ptCount val="7"/>
                <c:pt idx="0">
                  <c:v>15730</c:v>
                </c:pt>
                <c:pt idx="1">
                  <c:v>114378</c:v>
                </c:pt>
                <c:pt idx="2">
                  <c:v>25731</c:v>
                </c:pt>
                <c:pt idx="3">
                  <c:v>18493</c:v>
                </c:pt>
                <c:pt idx="4">
                  <c:v>20362</c:v>
                </c:pt>
                <c:pt idx="5">
                  <c:v>15103</c:v>
                </c:pt>
                <c:pt idx="6">
                  <c:v>14014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E0-4739-BC57-C6AF7CEDC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Cizinci - žáci z členských států EU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List1!$A$2:$A$6</c:f>
              <c:strCache>
                <c:ptCount val="5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  <c:pt idx="4">
                  <c:v>2017/18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411</c:v>
                </c:pt>
                <c:pt idx="1">
                  <c:v>443</c:v>
                </c:pt>
                <c:pt idx="2">
                  <c:v>482</c:v>
                </c:pt>
                <c:pt idx="3">
                  <c:v>527</c:v>
                </c:pt>
                <c:pt idx="4">
                  <c:v>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38-45B1-9D19-A6A4CC778E4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Cizinci - žáci z ostatních zemí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List1!$A$2:$A$6</c:f>
              <c:strCache>
                <c:ptCount val="5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  <c:pt idx="4">
                  <c:v>2017/18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787</c:v>
                </c:pt>
                <c:pt idx="1">
                  <c:v>847</c:v>
                </c:pt>
                <c:pt idx="2">
                  <c:v>914</c:v>
                </c:pt>
                <c:pt idx="3">
                  <c:v>998</c:v>
                </c:pt>
                <c:pt idx="4">
                  <c:v>1097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38-45B1-9D19-A6A4CC778E44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List1!$A$2:$A$6</c:f>
              <c:strCache>
                <c:ptCount val="5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  <c:pt idx="4">
                  <c:v>2017/18</c:v>
                </c:pt>
              </c:strCache>
            </c:strRef>
          </c:cat>
          <c:val>
            <c:numRef>
              <c:f>List1!$D$2:$D$6</c:f>
              <c:numCache>
                <c:formatCode>#,##0</c:formatCode>
                <c:ptCount val="5"/>
                <c:pt idx="0">
                  <c:v>1198</c:v>
                </c:pt>
                <c:pt idx="1">
                  <c:v>1290</c:v>
                </c:pt>
                <c:pt idx="2">
                  <c:v>1396</c:v>
                </c:pt>
                <c:pt idx="3">
                  <c:v>1525</c:v>
                </c:pt>
                <c:pt idx="4">
                  <c:v>1693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38-45B1-9D19-A6A4CC778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917248"/>
        <c:axId val="472914952"/>
      </c:barChart>
      <c:catAx>
        <c:axId val="47291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2914952"/>
        <c:crosses val="autoZero"/>
        <c:auto val="1"/>
        <c:lblAlgn val="ctr"/>
        <c:lblOffset val="100"/>
        <c:noMultiLvlLbl val="0"/>
      </c:catAx>
      <c:valAx>
        <c:axId val="472914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291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'pořadí států'!$A$2</c:f>
              <c:strCache>
                <c:ptCount val="1"/>
                <c:pt idx="0">
                  <c:v>Slovensko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'pořadí států'!$B$1:$G$1</c:f>
              <c:strCache>
                <c:ptCount val="6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  <c:pt idx="4">
                  <c:v>2017/18</c:v>
                </c:pt>
                <c:pt idx="5">
                  <c:v>Celkem</c:v>
                </c:pt>
              </c:strCache>
            </c:strRef>
          </c:cat>
          <c:val>
            <c:numRef>
              <c:f>'pořadí států'!$B$2:$G$2</c:f>
              <c:numCache>
                <c:formatCode>General</c:formatCode>
                <c:ptCount val="6"/>
                <c:pt idx="0">
                  <c:v>281</c:v>
                </c:pt>
                <c:pt idx="1">
                  <c:v>315</c:v>
                </c:pt>
                <c:pt idx="2">
                  <c:v>348</c:v>
                </c:pt>
                <c:pt idx="3">
                  <c:v>391</c:v>
                </c:pt>
                <c:pt idx="4">
                  <c:v>433</c:v>
                </c:pt>
                <c:pt idx="5">
                  <c:v>1768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7-43DE-9B5A-F6C514DF2047}"/>
            </c:ext>
          </c:extLst>
        </c:ser>
        <c:ser>
          <c:idx val="1"/>
          <c:order val="1"/>
          <c:tx>
            <c:strRef>
              <c:f>'pořadí států'!$A$3</c:f>
              <c:strCache>
                <c:ptCount val="1"/>
                <c:pt idx="0">
                  <c:v>Ukrajina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'pořadí států'!$B$1:$G$1</c:f>
              <c:strCache>
                <c:ptCount val="6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  <c:pt idx="4">
                  <c:v>2017/18</c:v>
                </c:pt>
                <c:pt idx="5">
                  <c:v>Celkem</c:v>
                </c:pt>
              </c:strCache>
            </c:strRef>
          </c:cat>
          <c:val>
            <c:numRef>
              <c:f>'pořadí států'!$B$3:$G$3</c:f>
              <c:numCache>
                <c:formatCode>General</c:formatCode>
                <c:ptCount val="6"/>
                <c:pt idx="0">
                  <c:v>252</c:v>
                </c:pt>
                <c:pt idx="1">
                  <c:v>303</c:v>
                </c:pt>
                <c:pt idx="2">
                  <c:v>355</c:v>
                </c:pt>
                <c:pt idx="3">
                  <c:v>405</c:v>
                </c:pt>
                <c:pt idx="4">
                  <c:v>443</c:v>
                </c:pt>
                <c:pt idx="5">
                  <c:v>1758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17-43DE-9B5A-F6C514DF2047}"/>
            </c:ext>
          </c:extLst>
        </c:ser>
        <c:ser>
          <c:idx val="2"/>
          <c:order val="2"/>
          <c:tx>
            <c:strRef>
              <c:f>'pořadí států'!$A$4</c:f>
              <c:strCache>
                <c:ptCount val="1"/>
                <c:pt idx="0">
                  <c:v>Vietnam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'pořadí států'!$B$1:$G$1</c:f>
              <c:strCache>
                <c:ptCount val="6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  <c:pt idx="4">
                  <c:v>2017/18</c:v>
                </c:pt>
                <c:pt idx="5">
                  <c:v>Celkem</c:v>
                </c:pt>
              </c:strCache>
            </c:strRef>
          </c:cat>
          <c:val>
            <c:numRef>
              <c:f>'pořadí států'!$B$4:$G$4</c:f>
              <c:numCache>
                <c:formatCode>General</c:formatCode>
                <c:ptCount val="6"/>
                <c:pt idx="0">
                  <c:v>243</c:v>
                </c:pt>
                <c:pt idx="1">
                  <c:v>244</c:v>
                </c:pt>
                <c:pt idx="2">
                  <c:v>283</c:v>
                </c:pt>
                <c:pt idx="3">
                  <c:v>289</c:v>
                </c:pt>
                <c:pt idx="4">
                  <c:v>322</c:v>
                </c:pt>
                <c:pt idx="5">
                  <c:v>1381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17-43DE-9B5A-F6C514DF2047}"/>
            </c:ext>
          </c:extLst>
        </c:ser>
        <c:ser>
          <c:idx val="3"/>
          <c:order val="3"/>
          <c:tx>
            <c:strRef>
              <c:f>'pořadí států'!$A$5</c:f>
              <c:strCache>
                <c:ptCount val="1"/>
                <c:pt idx="0">
                  <c:v>Rusko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'pořadí států'!$B$1:$G$1</c:f>
              <c:strCache>
                <c:ptCount val="6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  <c:pt idx="4">
                  <c:v>2017/18</c:v>
                </c:pt>
                <c:pt idx="5">
                  <c:v>Celkem</c:v>
                </c:pt>
              </c:strCache>
            </c:strRef>
          </c:cat>
          <c:val>
            <c:numRef>
              <c:f>'pořadí států'!$B$5:$G$5</c:f>
              <c:numCache>
                <c:formatCode>General</c:formatCode>
                <c:ptCount val="6"/>
                <c:pt idx="0">
                  <c:v>58</c:v>
                </c:pt>
                <c:pt idx="1">
                  <c:v>64</c:v>
                </c:pt>
                <c:pt idx="2">
                  <c:v>58</c:v>
                </c:pt>
                <c:pt idx="3">
                  <c:v>71</c:v>
                </c:pt>
                <c:pt idx="4">
                  <c:v>58</c:v>
                </c:pt>
                <c:pt idx="5">
                  <c:v>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17-43DE-9B5A-F6C514DF2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986776"/>
        <c:axId val="594271160"/>
      </c:barChart>
      <c:catAx>
        <c:axId val="59498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4271160"/>
        <c:crosses val="autoZero"/>
        <c:auto val="1"/>
        <c:lblAlgn val="ctr"/>
        <c:lblOffset val="100"/>
        <c:noMultiLvlLbl val="0"/>
      </c:catAx>
      <c:valAx>
        <c:axId val="594271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4986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FD4A4-7351-4E31-AA9F-298F6ED98416}" type="datetimeFigureOut">
              <a:rPr lang="cs-CZ" smtClean="0"/>
              <a:t>25.10.2018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3C689-B398-4111-B2CF-87CA7D68D3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9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30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8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5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57F5E-663C-4BF1-BABC-F11A090B48BF}" type="datetimeFigureOut">
              <a:rPr lang="cs-CZ" smtClean="0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DCD1C-5776-4D81-82E4-E8242EF087D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6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1DDF-A629-4E80-BE02-D1ED07149127}" type="datetimeFigureOut">
              <a:rPr lang="cs-CZ" smtClean="0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967DA-8809-4492-8DBB-30B03D837F1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65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CDCBB-140D-4303-B436-459C5F38189D}" type="datetimeFigureOut">
              <a:rPr lang="cs-CZ" smtClean="0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59855-C759-4C3E-8864-C0A5194B44E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030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4294967295"/>
          </p:nvPr>
        </p:nvSpPr>
        <p:spPr bwMode="auto">
          <a:xfrm>
            <a:off x="395288" y="38608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9822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4294967295"/>
          </p:nvPr>
        </p:nvSpPr>
        <p:spPr bwMode="auto">
          <a:xfrm>
            <a:off x="395288" y="38608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Nadpis </a:t>
            </a:r>
            <a:r>
              <a:rPr lang="cs-CZ" dirty="0" err="1"/>
              <a:t>powerpointové</a:t>
            </a:r>
            <a:endParaRPr lang="cs-CZ" dirty="0"/>
          </a:p>
          <a:p>
            <a:r>
              <a:rPr lang="cs-CZ" dirty="0"/>
              <a:t>prezentace</a:t>
            </a:r>
          </a:p>
          <a:p>
            <a:r>
              <a:rPr lang="cs-CZ" dirty="0"/>
              <a:t>ve třech řádcích</a:t>
            </a:r>
          </a:p>
        </p:txBody>
      </p:sp>
    </p:spTree>
    <p:extLst>
      <p:ext uri="{BB962C8B-B14F-4D97-AF65-F5344CB8AC3E}">
        <p14:creationId xmlns:p14="http://schemas.microsoft.com/office/powerpoint/2010/main" val="326062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6C89-EF76-47E9-8B54-8670ACD01124}" type="datetimeFigureOut">
              <a:rPr lang="cs-CZ" smtClean="0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6FFC4-AEC1-4FA6-8831-C7E99BDF2B0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67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32745-D619-4AA1-8805-E62E1315E910}" type="datetimeFigureOut">
              <a:rPr lang="cs-CZ" smtClean="0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98E23-303A-4442-8893-42FBC4143BE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656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ADD18-6A07-4AB6-A4F9-ECF2959BA22D}" type="datetimeFigureOut">
              <a:rPr lang="cs-CZ" smtClean="0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04D9F-3EAA-4C96-B05C-13D315BC172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98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D441B-8EE7-4C39-8283-4498D8338B21}" type="datetimeFigureOut">
              <a:rPr lang="cs-CZ" smtClean="0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C907B-A491-4281-855C-6426C5D022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91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97CB2-19B7-4446-9BD8-0E12C5E90F5E}" type="datetimeFigureOut">
              <a:rPr lang="cs-CZ" smtClean="0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4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E0671-FFA3-4A90-A6BD-6179781037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45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D26D0-2613-4C93-BE40-6C7E34A67709}" type="datetimeFigureOut">
              <a:rPr lang="cs-CZ" smtClean="0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3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02BB-25FF-4539-A97B-DB827ABD8F3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59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A5465-E5D0-458D-BC14-61858E482DA4}" type="datetimeFigureOut">
              <a:rPr lang="cs-CZ" smtClean="0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F1F7-9369-4A74-B35C-9D866E4945B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67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7A75-E3B4-4A27-A0C7-95D8D6F44E53}" type="datetimeFigureOut">
              <a:rPr lang="cs-CZ" smtClean="0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FF808-545A-46DF-B70D-0BD60ECE9D6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85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025769-4970-44C0-9E59-8E08EC1B2350}" type="datetimeFigureOut">
              <a:rPr lang="cs-CZ" smtClean="0"/>
              <a:pPr>
                <a:defRPr/>
              </a:pPr>
              <a:t>25.10.2018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F4C6A8-A62B-4B1D-B290-38D9ABE6A86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741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52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-jihomoravsky.cz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odnadpis 2"/>
          <p:cNvSpPr>
            <a:spLocks noGrp="1"/>
          </p:cNvSpPr>
          <p:nvPr>
            <p:ph type="subTitle" idx="4294967295"/>
          </p:nvPr>
        </p:nvSpPr>
        <p:spPr>
          <a:xfrm>
            <a:off x="107504" y="3861048"/>
            <a:ext cx="8928992" cy="1752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 integrace cizinců v Jihomoravském kraji</a:t>
            </a:r>
          </a:p>
          <a:p>
            <a:pPr marL="0" indent="0" algn="ctr" eaLnBrk="1" hangingPunct="1">
              <a:buNone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Téma „Zdroje dat o cizincích v ČR“</a:t>
            </a:r>
          </a:p>
          <a:p>
            <a:pPr marL="0" indent="0" algn="ctr" eaLnBrk="1" hangingPunct="1">
              <a:buNone/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Příspěvek:  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Průzkum zaměstnanosti v Jihomoravském kraji k 31. 12. 2017</a:t>
            </a:r>
            <a:endParaRPr lang="cs-CZ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endParaRPr lang="cs-CZ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cs-CZ" sz="2000" dirty="0">
                <a:solidFill>
                  <a:schemeClr val="bg1"/>
                </a:solidFill>
                <a:latin typeface="Arial" charset="0"/>
                <a:cs typeface="Arial" charset="0"/>
              </a:rPr>
              <a:t>Brno, 26. října 2018</a:t>
            </a:r>
          </a:p>
        </p:txBody>
      </p:sp>
    </p:spTree>
    <p:extLst>
      <p:ext uri="{BB962C8B-B14F-4D97-AF65-F5344CB8AC3E}">
        <p14:creationId xmlns:p14="http://schemas.microsoft.com/office/powerpoint/2010/main" val="152792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2017_OBCE_cizin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62425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924BD-03ED-4E4B-AE3C-072DD1078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cs-CZ" sz="2700" b="1" dirty="0">
                <a:solidFill>
                  <a:srgbClr val="C00000"/>
                </a:solidFill>
                <a:latin typeface="Calibri"/>
              </a:rPr>
              <a:t>Zdroje dat o cizincích v ČR – odbor školství KrÚ JMK</a:t>
            </a:r>
            <a:br>
              <a:rPr lang="cs-CZ" sz="2400" b="1" dirty="0">
                <a:latin typeface="Calibri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2378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006850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b="1" dirty="0">
                <a:solidFill>
                  <a:schemeClr val="tx1"/>
                </a:solidFill>
              </a:rPr>
              <a:t>Kde lze data získat?</a:t>
            </a:r>
          </a:p>
          <a:p>
            <a:r>
              <a:rPr lang="cs-CZ" sz="1800" b="1" dirty="0">
                <a:solidFill>
                  <a:schemeClr val="tx1"/>
                </a:solidFill>
              </a:rPr>
              <a:t>MŠMT – odbor školské statistiky, analýz a informační strategie </a:t>
            </a:r>
            <a:r>
              <a:rPr lang="cs-CZ" sz="1800" dirty="0">
                <a:solidFill>
                  <a:schemeClr val="tx1"/>
                </a:solidFill>
              </a:rPr>
              <a:t>– </a:t>
            </a:r>
            <a:r>
              <a:rPr lang="cs-CZ" sz="1600" dirty="0">
                <a:solidFill>
                  <a:schemeClr val="tx1"/>
                </a:solidFill>
              </a:rPr>
              <a:t>zajišťuje sběry a zpracování statistických údajů na základě zákona č. 561/2004 Sb., o předškolním, základním, středním, vyšším odborném a jiném vzdělávání (školský zákon), ve znění pozdějších předpisů, resp. vyhlášky č. 364/2005 Sb., o dokumentaci škol a školských zařízení, ve znění pozdějších předpisů</a:t>
            </a:r>
            <a:endParaRPr lang="cs-CZ" sz="1800" b="1" dirty="0">
              <a:solidFill>
                <a:schemeClr val="tx1"/>
              </a:solidFill>
            </a:endParaRPr>
          </a:p>
          <a:p>
            <a:pPr lvl="0"/>
            <a:r>
              <a:rPr lang="cs-CZ" sz="1800" b="1" dirty="0">
                <a:solidFill>
                  <a:schemeClr val="tx1"/>
                </a:solidFill>
              </a:rPr>
              <a:t>Údaje přístupné pro veřejnost: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1"/>
                </a:solidFill>
              </a:rPr>
              <a:t>Výroční zprávy o stavu a rozvoji vzdělávání v ČR (např. Statistické přehledy – základní vzdělávání - vzdělávání cizinců)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1"/>
                </a:solidFill>
              </a:rPr>
              <a:t>Statistická ročenka školství – výkonové ukazatele (např. Základní vzdělávání – žáci/dívky, cizinci – podle druhu pobytu – podle státního občanství)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Údaje přístupné pouze na základě přihlášení do systému sběru dat</a:t>
            </a:r>
            <a:r>
              <a:rPr lang="cs-CZ" sz="1600" b="1" dirty="0">
                <a:solidFill>
                  <a:schemeClr val="tx1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1"/>
                </a:solidFill>
              </a:rPr>
              <a:t>Regionální školství: školní matrika, výkonové výkazy, výkazy </a:t>
            </a:r>
            <a:r>
              <a:rPr lang="cs-CZ" sz="1600" dirty="0" err="1">
                <a:solidFill>
                  <a:schemeClr val="tx1"/>
                </a:solidFill>
              </a:rPr>
              <a:t>PaM</a:t>
            </a:r>
            <a:endParaRPr lang="cs-CZ" sz="16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cs-CZ" sz="1600" dirty="0">
                <a:solidFill>
                  <a:srgbClr val="1F497D"/>
                </a:solidFill>
              </a:rPr>
              <a:t>     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24585C-167F-4155-861D-B000C9E94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672"/>
            <a:ext cx="8229600" cy="3888656"/>
          </a:xfrm>
        </p:spPr>
        <p:txBody>
          <a:bodyPr/>
          <a:lstStyle/>
          <a:p>
            <a:pPr lvl="0"/>
            <a:r>
              <a:rPr lang="cs-CZ" sz="1800" b="1" dirty="0" err="1">
                <a:solidFill>
                  <a:schemeClr val="tx1"/>
                </a:solidFill>
              </a:rPr>
              <a:t>KrÚ</a:t>
            </a:r>
            <a:r>
              <a:rPr lang="cs-CZ" sz="1800" b="1" dirty="0">
                <a:solidFill>
                  <a:schemeClr val="tx1"/>
                </a:solidFill>
              </a:rPr>
              <a:t> JMK – odbor školství </a:t>
            </a:r>
            <a:r>
              <a:rPr lang="cs-CZ" sz="1800" dirty="0">
                <a:solidFill>
                  <a:schemeClr val="tx1"/>
                </a:solidFill>
              </a:rPr>
              <a:t>-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zpracovává statistiku škol a školských zařízení především o počtu dětí, žáků, studentů a poskytnutých mzdových prostředků pedagogickým a ostatním pracovníkům ve školství v Jihomoravském kraji</a:t>
            </a:r>
          </a:p>
          <a:p>
            <a:pPr marL="0" lvl="0" indent="0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lvl="0"/>
            <a:r>
              <a:rPr lang="cs-CZ" sz="1800" b="1" dirty="0">
                <a:solidFill>
                  <a:schemeClr val="tx1"/>
                </a:solidFill>
              </a:rPr>
              <a:t>Údaje přístupné pro veřejnost: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1"/>
                </a:solidFill>
              </a:rPr>
              <a:t>Výroční zprávy o stavu a rozvoji vzdělávání v Jihomoravském kraji (oddíl základní vzdělávání - vzdělávání cizinců)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Údaje přístupné pouze na základě přihlášení do systému sběru dat: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1"/>
                </a:solidFill>
              </a:rPr>
              <a:t>Regionální školství: školní matrika, </a:t>
            </a:r>
            <a:r>
              <a:rPr lang="cs-CZ" sz="1800" b="1" dirty="0">
                <a:solidFill>
                  <a:schemeClr val="tx1"/>
                </a:solidFill>
              </a:rPr>
              <a:t>výkonové výkazy (lze získat a zpracovávat data např. o mateřských školách, základních školách, školních družinách, střediscích volného času a dalších</a:t>
            </a:r>
            <a:r>
              <a:rPr lang="cs-CZ" sz="1800" dirty="0">
                <a:solidFill>
                  <a:schemeClr val="tx1"/>
                </a:solidFill>
              </a:rPr>
              <a:t>, výkazy </a:t>
            </a:r>
            <a:r>
              <a:rPr lang="cs-CZ" sz="1800" dirty="0" err="1">
                <a:solidFill>
                  <a:schemeClr val="tx1"/>
                </a:solidFill>
              </a:rPr>
              <a:t>PaM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5261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AF96C6F-49BF-40CB-A1A2-6F6C64B3C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832" y="1700808"/>
            <a:ext cx="4290556" cy="639762"/>
          </a:xfrm>
        </p:spPr>
        <p:txBody>
          <a:bodyPr/>
          <a:lstStyle/>
          <a:p>
            <a:r>
              <a:rPr lang="cs-CZ" sz="1600" dirty="0"/>
              <a:t>Tabulka č. 1: Vývoj počtu žáků – cizinců v základních školách JMK</a:t>
            </a:r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E07C24EC-A7D9-4571-8706-847C0D6E777D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57200" y="2924944"/>
          <a:ext cx="4040188" cy="2876749"/>
        </p:xfrm>
        <a:graphic>
          <a:graphicData uri="http://schemas.openxmlformats.org/drawingml/2006/table">
            <a:tbl>
              <a:tblPr/>
              <a:tblGrid>
                <a:gridCol w="873270">
                  <a:extLst>
                    <a:ext uri="{9D8B030D-6E8A-4147-A177-3AD203B41FA5}">
                      <a16:colId xmlns:a16="http://schemas.microsoft.com/office/drawing/2014/main" val="2744693338"/>
                    </a:ext>
                  </a:extLst>
                </a:gridCol>
                <a:gridCol w="1146824">
                  <a:extLst>
                    <a:ext uri="{9D8B030D-6E8A-4147-A177-3AD203B41FA5}">
                      <a16:colId xmlns:a16="http://schemas.microsoft.com/office/drawing/2014/main" val="7617692"/>
                    </a:ext>
                  </a:extLst>
                </a:gridCol>
                <a:gridCol w="1146824">
                  <a:extLst>
                    <a:ext uri="{9D8B030D-6E8A-4147-A177-3AD203B41FA5}">
                      <a16:colId xmlns:a16="http://schemas.microsoft.com/office/drawing/2014/main" val="353796903"/>
                    </a:ext>
                  </a:extLst>
                </a:gridCol>
                <a:gridCol w="873270">
                  <a:extLst>
                    <a:ext uri="{9D8B030D-6E8A-4147-A177-3AD203B41FA5}">
                      <a16:colId xmlns:a16="http://schemas.microsoft.com/office/drawing/2014/main" val="366384895"/>
                    </a:ext>
                  </a:extLst>
                </a:gridCol>
              </a:tblGrid>
              <a:tr h="72295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Školní rok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Cizinci - žáci z členských států EU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Cizinci - žáci z ostatních zemí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445144"/>
                  </a:ext>
                </a:extLst>
              </a:tr>
              <a:tr h="24685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2013/14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7891" marR="7891" marT="7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</a:t>
                      </a:r>
                    </a:p>
                  </a:txBody>
                  <a:tcPr marL="7891" marR="7891" marT="7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1 198</a:t>
                      </a:r>
                    </a:p>
                  </a:txBody>
                  <a:tcPr marL="7891" marR="7891" marT="7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423305"/>
                  </a:ext>
                </a:extLst>
              </a:tr>
              <a:tr h="24685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2014/15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7891" marR="7891" marT="7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</a:t>
                      </a:r>
                    </a:p>
                  </a:txBody>
                  <a:tcPr marL="7891" marR="7891" marT="7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1 290</a:t>
                      </a:r>
                    </a:p>
                  </a:txBody>
                  <a:tcPr marL="7891" marR="7891" marT="7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139474"/>
                  </a:ext>
                </a:extLst>
              </a:tr>
              <a:tr h="24685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2015/16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7891" marR="7891" marT="7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891" marR="7891" marT="7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1 396</a:t>
                      </a:r>
                    </a:p>
                  </a:txBody>
                  <a:tcPr marL="7891" marR="7891" marT="7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455354"/>
                  </a:ext>
                </a:extLst>
              </a:tr>
              <a:tr h="24685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</a:t>
                      </a:r>
                    </a:p>
                  </a:txBody>
                  <a:tcPr marL="7891" marR="7891" marT="7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7891" marR="7891" marT="7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1 525</a:t>
                      </a:r>
                    </a:p>
                  </a:txBody>
                  <a:tcPr marL="7891" marR="7891" marT="7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643784"/>
                  </a:ext>
                </a:extLst>
              </a:tr>
              <a:tr h="24685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7891" marR="7891" marT="78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</a:t>
                      </a:r>
                    </a:p>
                  </a:txBody>
                  <a:tcPr marL="7891" marR="7891" marT="7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1097</a:t>
                      </a:r>
                    </a:p>
                  </a:txBody>
                  <a:tcPr marL="7891" marR="7891" marT="7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1 693</a:t>
                      </a:r>
                    </a:p>
                  </a:txBody>
                  <a:tcPr marL="7891" marR="7891" marT="7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86651"/>
                  </a:ext>
                </a:extLst>
              </a:tr>
              <a:tr h="246855"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Zdroj: statistické výkazy KrÚ JMK za školní rok 2013/14 až 2017/18</a:t>
                      </a:r>
                    </a:p>
                  </a:txBody>
                  <a:tcPr marL="7891" marR="7891" marT="78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64964"/>
                  </a:ext>
                </a:extLst>
              </a:tr>
              <a:tr h="48490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Pozn.: počty celkem uvedeny za zřizovatele - obec, soukromý sektor, církev, kraj</a:t>
                      </a:r>
                    </a:p>
                  </a:txBody>
                  <a:tcPr marL="7891" marR="7891" marT="78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274175"/>
                  </a:ext>
                </a:extLst>
              </a:tr>
            </a:tbl>
          </a:graphicData>
        </a:graphic>
      </p:graphicFrame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3374260-2DA9-4ECD-A7D6-599A0B989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8840" y="1628800"/>
            <a:ext cx="4292241" cy="639762"/>
          </a:xfrm>
        </p:spPr>
        <p:txBody>
          <a:bodyPr/>
          <a:lstStyle/>
          <a:p>
            <a:r>
              <a:rPr lang="cs-CZ" sz="1600" dirty="0"/>
              <a:t>Graf. č. 1: Vývoj počtu žáků – cizinců    v základních školách JMK</a:t>
            </a:r>
          </a:p>
        </p:txBody>
      </p:sp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F8C27986-6559-4E33-98EA-D6BF6E1BE9B8}"/>
              </a:ext>
            </a:extLst>
          </p:cNvPr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4645025" y="2781300"/>
          <a:ext cx="4041775" cy="309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3328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040789D-731B-47C2-8AB1-315F299B5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89998"/>
            <a:ext cx="4040188" cy="639762"/>
          </a:xfrm>
        </p:spPr>
        <p:txBody>
          <a:bodyPr/>
          <a:lstStyle/>
          <a:p>
            <a:r>
              <a:rPr lang="cs-CZ" sz="1600" dirty="0"/>
              <a:t>Tabulka č. 2: Vývoj počtu žáků – cizinců v základních školách podle státního občanství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F5F8D0D-A1EF-49CE-B74C-5524820FEC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484784"/>
            <a:ext cx="4292241" cy="639762"/>
          </a:xfrm>
        </p:spPr>
        <p:txBody>
          <a:bodyPr/>
          <a:lstStyle/>
          <a:p>
            <a:r>
              <a:rPr lang="cs-CZ" sz="1600" dirty="0"/>
              <a:t>Graf č. 2: Vývoj počtu žáků – cizinců v základních školách podle státního občanství</a:t>
            </a:r>
          </a:p>
        </p:txBody>
      </p:sp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C94CFF05-F8C4-41DD-A8AB-3EC55BF5FEA8}"/>
              </a:ext>
            </a:extLst>
          </p:cNvPr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4645025" y="2781301"/>
          <a:ext cx="4041775" cy="2087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Zástupný symbol pro obsah 12">
            <a:extLst>
              <a:ext uri="{FF2B5EF4-FFF2-40B4-BE49-F238E27FC236}">
                <a16:creationId xmlns:a16="http://schemas.microsoft.com/office/drawing/2014/main" id="{72075000-1ACA-4247-9F61-BABDC743F8F5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57200" y="2924944"/>
          <a:ext cx="4040188" cy="2276595"/>
        </p:xfrm>
        <a:graphic>
          <a:graphicData uri="http://schemas.openxmlformats.org/drawingml/2006/table">
            <a:tbl>
              <a:tblPr/>
              <a:tblGrid>
                <a:gridCol w="937324">
                  <a:extLst>
                    <a:ext uri="{9D8B030D-6E8A-4147-A177-3AD203B41FA5}">
                      <a16:colId xmlns:a16="http://schemas.microsoft.com/office/drawing/2014/main" val="3695141331"/>
                    </a:ext>
                  </a:extLst>
                </a:gridCol>
                <a:gridCol w="517144">
                  <a:extLst>
                    <a:ext uri="{9D8B030D-6E8A-4147-A177-3AD203B41FA5}">
                      <a16:colId xmlns:a16="http://schemas.microsoft.com/office/drawing/2014/main" val="3980661947"/>
                    </a:ext>
                  </a:extLst>
                </a:gridCol>
                <a:gridCol w="517144">
                  <a:extLst>
                    <a:ext uri="{9D8B030D-6E8A-4147-A177-3AD203B41FA5}">
                      <a16:colId xmlns:a16="http://schemas.microsoft.com/office/drawing/2014/main" val="3163090999"/>
                    </a:ext>
                  </a:extLst>
                </a:gridCol>
                <a:gridCol w="517144">
                  <a:extLst>
                    <a:ext uri="{9D8B030D-6E8A-4147-A177-3AD203B41FA5}">
                      <a16:colId xmlns:a16="http://schemas.microsoft.com/office/drawing/2014/main" val="160353239"/>
                    </a:ext>
                  </a:extLst>
                </a:gridCol>
                <a:gridCol w="517144">
                  <a:extLst>
                    <a:ext uri="{9D8B030D-6E8A-4147-A177-3AD203B41FA5}">
                      <a16:colId xmlns:a16="http://schemas.microsoft.com/office/drawing/2014/main" val="3581786618"/>
                    </a:ext>
                  </a:extLst>
                </a:gridCol>
                <a:gridCol w="517144">
                  <a:extLst>
                    <a:ext uri="{9D8B030D-6E8A-4147-A177-3AD203B41FA5}">
                      <a16:colId xmlns:a16="http://schemas.microsoft.com/office/drawing/2014/main" val="1132727651"/>
                    </a:ext>
                  </a:extLst>
                </a:gridCol>
                <a:gridCol w="517144">
                  <a:extLst>
                    <a:ext uri="{9D8B030D-6E8A-4147-A177-3AD203B41FA5}">
                      <a16:colId xmlns:a16="http://schemas.microsoft.com/office/drawing/2014/main" val="2706265534"/>
                    </a:ext>
                  </a:extLst>
                </a:gridCol>
              </a:tblGrid>
              <a:tr h="281399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Stát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2013/14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2014/15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2015/16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2016/17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2017/18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49188"/>
                  </a:ext>
                </a:extLst>
              </a:tr>
              <a:tr h="28139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Slovensko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1768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498749"/>
                  </a:ext>
                </a:extLst>
              </a:tr>
              <a:tr h="28139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Ukrajina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1758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999566"/>
                  </a:ext>
                </a:extLst>
              </a:tr>
              <a:tr h="28139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Vietnam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1381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301557"/>
                  </a:ext>
                </a:extLst>
              </a:tr>
              <a:tr h="28139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Rusko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8080" marR="8080" marT="80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05563"/>
                  </a:ext>
                </a:extLst>
              </a:tr>
              <a:tr h="281399">
                <a:tc gridSpan="7"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Zdroj: statistické výkazy KrÚ JMK za školní rok 2013/14 až 2017/18</a:t>
                      </a:r>
                    </a:p>
                  </a:txBody>
                  <a:tcPr marL="8080" marR="8080" marT="80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625623"/>
                  </a:ext>
                </a:extLst>
              </a:tr>
              <a:tr h="281399">
                <a:tc gridSpan="7">
                  <a:txBody>
                    <a:bodyPr/>
                    <a:lstStyle/>
                    <a:p>
                      <a:pPr algn="l" fontAlgn="b"/>
                      <a:r>
                        <a:rPr lang="cs-CZ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Pozn.: jako příklad vybrány nejpočetnější skupiny ze zastoupených 75 států</a:t>
                      </a:r>
                    </a:p>
                  </a:txBody>
                  <a:tcPr marL="8080" marR="8080" marT="8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38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12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988840"/>
            <a:ext cx="8229600" cy="23688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DěkujI</a:t>
            </a:r>
            <a:r>
              <a:rPr lang="cs-CZ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za pozornost!</a:t>
            </a:r>
            <a:br>
              <a:rPr lang="cs-CZ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cs-CZ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Pavel Fišer</a:t>
            </a:r>
            <a:br>
              <a:rPr lang="cs-CZ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odbor regionálního rozvoje</a:t>
            </a:r>
            <a:br>
              <a:rPr lang="cs-CZ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Krajského úřadu </a:t>
            </a:r>
            <a:r>
              <a:rPr lang="cs-CZ" sz="2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Jihomoravsvkého</a:t>
            </a:r>
            <a:r>
              <a:rPr lang="cs-CZ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kraje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Cíle průzkumu zaměstnanosti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26404" y="1412776"/>
            <a:ext cx="8362950" cy="530546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2000" dirty="0">
                <a:latin typeface="Verdana" pitchFamily="34" charset="0"/>
              </a:rPr>
              <a:t>Probíhá od roku 2003, 16x, časové řady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>
                <a:latin typeface="Verdana" pitchFamily="34" charset="0"/>
              </a:rPr>
              <a:t>zpracování analýzy trhu práce v Jihomoravském kraji z hlediska zaměstnanosti a nezaměstnanosti</a:t>
            </a:r>
          </a:p>
          <a:p>
            <a:pPr>
              <a:buFont typeface="Wingdings" pitchFamily="2" charset="2"/>
              <a:buChar char="§"/>
            </a:pPr>
            <a:endParaRPr lang="cs-CZ" sz="2000" dirty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000" dirty="0">
                <a:latin typeface="Verdana" pitchFamily="34" charset="0"/>
              </a:rPr>
              <a:t>Cílem vyhodnocení průzkumu zaměstnanosti bylo: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cs-CZ" sz="1600" dirty="0">
                <a:latin typeface="Verdana" pitchFamily="34" charset="0"/>
              </a:rPr>
              <a:t>1) analyzovat strukturu a vývoj zaměstnanosti v Jihomoravském kraji v roce 2017 dle sektorů a odvětví ekonomiky, vlastnictví ekonomických subjektů a velikostních skupin podniků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cs-CZ" sz="1600" dirty="0">
                <a:latin typeface="Verdana" pitchFamily="34" charset="0"/>
              </a:rPr>
              <a:t>2) analyzovat změny v počtu pracovníků v roce 2017 včetně zhodnocení změn v kontextu predikce počtu zaměstnanců z konce roku 2016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cs-CZ" sz="1600" dirty="0">
                <a:latin typeface="Verdana" pitchFamily="34" charset="0"/>
              </a:rPr>
              <a:t>3) charakterizovat očekávaný vývoj zaměstnanosti v roce 2018 dle avizovaných změn v počtu pracovníků šetřených ekonomických subjektů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cs-CZ" sz="1600" dirty="0">
                <a:latin typeface="Verdana" pitchFamily="34" charset="0"/>
              </a:rPr>
              <a:t>4) charakterizovat požadavky zaměstnavatelů na absolventy škol a analyzovat stav a očekávaný vývoj počtu agenturních zaměstnanců.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57158" y="116632"/>
            <a:ext cx="8501122" cy="6093296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Výsledky průzkumu zaměstnanosti</a:t>
            </a:r>
            <a:br>
              <a:rPr lang="cs-CZ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 Jihomoravském kraji </a:t>
            </a:r>
            <a:br>
              <a:rPr lang="cs-CZ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 31. 12. 2017</a:t>
            </a:r>
            <a:br>
              <a:rPr lang="cs-CZ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cs-CZ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b="1" dirty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www.kr-jihomoravsky.cz</a:t>
            </a:r>
            <a:r>
              <a:rPr lang="cs-CZ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/</a:t>
            </a:r>
            <a:br>
              <a:rPr lang="cs-CZ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regionální rozvoj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19" y="90872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Charakteristika souboru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686800" cy="8048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700" dirty="0">
                <a:latin typeface="Verdana" pitchFamily="34" charset="0"/>
              </a:rPr>
              <a:t>2 765 zaměstnavatelů (z toho 1 962, tj. 71 % s 20 a více zaměstnanci)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700" dirty="0">
                <a:latin typeface="Verdana" pitchFamily="34" charset="0"/>
              </a:rPr>
              <a:t>celkem 223 811pracovníků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700" dirty="0">
              <a:latin typeface="Verdana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52287"/>
              </p:ext>
            </p:extLst>
          </p:nvPr>
        </p:nvGraphicFramePr>
        <p:xfrm>
          <a:off x="740688" y="2924944"/>
          <a:ext cx="7776863" cy="2915383"/>
        </p:xfrm>
        <a:graphic>
          <a:graphicData uri="http://schemas.openxmlformats.org/drawingml/2006/table">
            <a:tbl>
              <a:tblPr/>
              <a:tblGrid>
                <a:gridCol w="1579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97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7067"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 dirty="0">
                          <a:latin typeface="Calibri"/>
                          <a:ea typeface="Times New Roman"/>
                          <a:cs typeface="Times New Roman"/>
                        </a:rPr>
                        <a:t>Území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 dirty="0">
                          <a:latin typeface="Calibri"/>
                          <a:ea typeface="Times New Roman"/>
                          <a:cs typeface="Times New Roman"/>
                        </a:rPr>
                        <a:t>Počet organizací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 dirty="0">
                          <a:latin typeface="Calibri"/>
                          <a:ea typeface="Times New Roman"/>
                          <a:cs typeface="Times New Roman"/>
                        </a:rPr>
                        <a:t>Počet pracovníků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 dirty="0">
                          <a:latin typeface="Calibri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 dirty="0">
                          <a:latin typeface="Calibri"/>
                          <a:ea typeface="Times New Roman"/>
                          <a:cs typeface="Times New Roman"/>
                        </a:rPr>
                        <a:t>s 20 a více pracovníky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 dirty="0">
                          <a:latin typeface="Calibri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 dirty="0">
                          <a:latin typeface="Calibri"/>
                          <a:ea typeface="Times New Roman"/>
                          <a:cs typeface="Times New Roman"/>
                        </a:rPr>
                        <a:t>ve firmách s 20 a více pracovníky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773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dirty="0">
                          <a:latin typeface="Calibri"/>
                          <a:ea typeface="Times New Roman"/>
                          <a:cs typeface="Times New Roman"/>
                        </a:rPr>
                        <a:t>Blansko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253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171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15 730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15 027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773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dirty="0">
                          <a:latin typeface="Calibri"/>
                          <a:ea typeface="Times New Roman"/>
                          <a:cs typeface="Times New Roman"/>
                        </a:rPr>
                        <a:t>Brno-město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1 162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816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114 378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110 660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773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dirty="0">
                          <a:latin typeface="Calibri"/>
                          <a:ea typeface="Times New Roman"/>
                          <a:cs typeface="Times New Roman"/>
                        </a:rPr>
                        <a:t>Brno-venkov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389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278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25 731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24 721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773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dirty="0">
                          <a:latin typeface="Calibri"/>
                          <a:ea typeface="Times New Roman"/>
                          <a:cs typeface="Times New Roman"/>
                        </a:rPr>
                        <a:t>Břeclav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232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163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18 493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17 798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773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dirty="0">
                          <a:latin typeface="Calibri"/>
                          <a:ea typeface="Times New Roman"/>
                          <a:cs typeface="Times New Roman"/>
                        </a:rPr>
                        <a:t>Hodonín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297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233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20 362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19 826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773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dirty="0">
                          <a:latin typeface="Calibri"/>
                          <a:ea typeface="Times New Roman"/>
                          <a:cs typeface="Times New Roman"/>
                        </a:rPr>
                        <a:t>Vyškov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206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137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15 103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14 499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773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dirty="0">
                          <a:latin typeface="Calibri"/>
                          <a:ea typeface="Times New Roman"/>
                          <a:cs typeface="Times New Roman"/>
                        </a:rPr>
                        <a:t>Znojmo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226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164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14 014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13 548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773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200" b="1" dirty="0">
                          <a:latin typeface="Calibri"/>
                          <a:ea typeface="Times New Roman"/>
                          <a:cs typeface="Times New Roman"/>
                        </a:rPr>
                        <a:t>Jihomoravský kraj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2 765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1 962</a:t>
                      </a:r>
                      <a:endParaRPr lang="cs-CZ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223 811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216 079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6868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Podíl firem a zaměstnanců dle okresů Jihomoravského kraje</a:t>
            </a:r>
          </a:p>
        </p:txBody>
      </p: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0" y="2996952"/>
            <a:ext cx="9144000" cy="2664296"/>
            <a:chOff x="0" y="0"/>
            <a:chExt cx="9134475" cy="2743200"/>
          </a:xfrm>
        </p:grpSpPr>
        <p:graphicFrame>
          <p:nvGraphicFramePr>
            <p:cNvPr id="5" name="Graf 4"/>
            <p:cNvGraphicFramePr>
              <a:graphicFrameLocks/>
            </p:cNvGraphicFramePr>
            <p:nvPr/>
          </p:nvGraphicFramePr>
          <p:xfrm>
            <a:off x="0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Graf 5"/>
            <p:cNvGraphicFramePr>
              <a:graphicFrameLocks/>
            </p:cNvGraphicFramePr>
            <p:nvPr/>
          </p:nvGraphicFramePr>
          <p:xfrm>
            <a:off x="4562475" y="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548727"/>
            <a:ext cx="850109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Zaměstnávání cizinců</a:t>
            </a:r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>
          <a:xfrm>
            <a:off x="5940152" y="1597838"/>
            <a:ext cx="3036316" cy="497659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dirty="0">
                <a:latin typeface="Verdana" pitchFamily="34" charset="0"/>
              </a:rPr>
              <a:t>ke konci roku 2017 zaměstnávalo cizince 33,5 % ekonomických subjektů účastnících se průzkumu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>
                <a:latin typeface="Verdana" pitchFamily="34" charset="0"/>
              </a:rPr>
              <a:t>zjištěno tak bylo přes 10 tis. cizinců, z toho 7,3 tis. z EU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>
                <a:latin typeface="Verdana" pitchFamily="34" charset="0"/>
              </a:rPr>
              <a:t>nejvíce cizinců pocházelo ze Slovenska (5,2 tis.)</a:t>
            </a:r>
          </a:p>
          <a:p>
            <a:pPr>
              <a:buFont typeface="Wingdings 2" pitchFamily="18" charset="2"/>
              <a:buNone/>
            </a:pPr>
            <a:endParaRPr lang="cs-CZ" sz="1600" dirty="0">
              <a:latin typeface="Verdana" pitchFamily="34" charset="0"/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Franklin Gothic Book" pitchFamily="34" charset="0"/>
            </a:endParaRPr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Franklin Gothic Book" pitchFamily="34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7838"/>
            <a:ext cx="5137349" cy="436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718592"/>
            <a:ext cx="8686800" cy="838200"/>
          </a:xfrm>
        </p:spPr>
        <p:txBody>
          <a:bodyPr>
            <a:no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</a:rPr>
              <a:t>Struktura zaměstnanosti cizinců v ekonomických subjektech v jednotlivých sektorech a odvětvích ekonomiky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F024AADA-1232-4CCB-862B-ADF5A2F7E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646317"/>
              </p:ext>
            </p:extLst>
          </p:nvPr>
        </p:nvGraphicFramePr>
        <p:xfrm>
          <a:off x="0" y="1473323"/>
          <a:ext cx="9144000" cy="5384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3326">
                  <a:extLst>
                    <a:ext uri="{9D8B030D-6E8A-4147-A177-3AD203B41FA5}">
                      <a16:colId xmlns:a16="http://schemas.microsoft.com/office/drawing/2014/main" val="1699371282"/>
                    </a:ext>
                  </a:extLst>
                </a:gridCol>
                <a:gridCol w="689911">
                  <a:extLst>
                    <a:ext uri="{9D8B030D-6E8A-4147-A177-3AD203B41FA5}">
                      <a16:colId xmlns:a16="http://schemas.microsoft.com/office/drawing/2014/main" val="1820350992"/>
                    </a:ext>
                  </a:extLst>
                </a:gridCol>
                <a:gridCol w="768730">
                  <a:extLst>
                    <a:ext uri="{9D8B030D-6E8A-4147-A177-3AD203B41FA5}">
                      <a16:colId xmlns:a16="http://schemas.microsoft.com/office/drawing/2014/main" val="645094157"/>
                    </a:ext>
                  </a:extLst>
                </a:gridCol>
                <a:gridCol w="768730">
                  <a:extLst>
                    <a:ext uri="{9D8B030D-6E8A-4147-A177-3AD203B41FA5}">
                      <a16:colId xmlns:a16="http://schemas.microsoft.com/office/drawing/2014/main" val="3663665377"/>
                    </a:ext>
                  </a:extLst>
                </a:gridCol>
                <a:gridCol w="589683">
                  <a:extLst>
                    <a:ext uri="{9D8B030D-6E8A-4147-A177-3AD203B41FA5}">
                      <a16:colId xmlns:a16="http://schemas.microsoft.com/office/drawing/2014/main" val="3372565806"/>
                    </a:ext>
                  </a:extLst>
                </a:gridCol>
                <a:gridCol w="587739">
                  <a:extLst>
                    <a:ext uri="{9D8B030D-6E8A-4147-A177-3AD203B41FA5}">
                      <a16:colId xmlns:a16="http://schemas.microsoft.com/office/drawing/2014/main" val="2960979363"/>
                    </a:ext>
                  </a:extLst>
                </a:gridCol>
                <a:gridCol w="587739">
                  <a:extLst>
                    <a:ext uri="{9D8B030D-6E8A-4147-A177-3AD203B41FA5}">
                      <a16:colId xmlns:a16="http://schemas.microsoft.com/office/drawing/2014/main" val="487729626"/>
                    </a:ext>
                  </a:extLst>
                </a:gridCol>
                <a:gridCol w="641258">
                  <a:extLst>
                    <a:ext uri="{9D8B030D-6E8A-4147-A177-3AD203B41FA5}">
                      <a16:colId xmlns:a16="http://schemas.microsoft.com/office/drawing/2014/main" val="651800927"/>
                    </a:ext>
                  </a:extLst>
                </a:gridCol>
                <a:gridCol w="641258">
                  <a:extLst>
                    <a:ext uri="{9D8B030D-6E8A-4147-A177-3AD203B41FA5}">
                      <a16:colId xmlns:a16="http://schemas.microsoft.com/office/drawing/2014/main" val="3072469774"/>
                    </a:ext>
                  </a:extLst>
                </a:gridCol>
                <a:gridCol w="555626">
                  <a:extLst>
                    <a:ext uri="{9D8B030D-6E8A-4147-A177-3AD203B41FA5}">
                      <a16:colId xmlns:a16="http://schemas.microsoft.com/office/drawing/2014/main" val="113496097"/>
                    </a:ext>
                  </a:extLst>
                </a:gridCol>
              </a:tblGrid>
              <a:tr h="202575">
                <a:tc rowSpan="3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1" dirty="0">
                          <a:effectLst/>
                        </a:rPr>
                        <a:t>Sektory a odvětví</a:t>
                      </a:r>
                      <a:endParaRPr lang="cs-CZ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1">
                          <a:effectLst/>
                        </a:rPr>
                        <a:t>Počet firem</a:t>
                      </a:r>
                      <a:endParaRPr lang="cs-CZ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1">
                          <a:effectLst/>
                        </a:rPr>
                        <a:t>Počet pracovníků</a:t>
                      </a:r>
                      <a:endParaRPr lang="cs-CZ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131414"/>
                  </a:ext>
                </a:extLst>
              </a:tr>
              <a:tr h="16125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1" dirty="0">
                          <a:effectLst/>
                        </a:rPr>
                        <a:t>celkem</a:t>
                      </a:r>
                      <a:endParaRPr lang="cs-CZ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1" dirty="0">
                          <a:effectLst/>
                        </a:rPr>
                        <a:t>s cizinci</a:t>
                      </a:r>
                      <a:endParaRPr lang="cs-CZ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1" dirty="0">
                          <a:effectLst/>
                        </a:rPr>
                        <a:t>celkem</a:t>
                      </a:r>
                      <a:endParaRPr lang="cs-CZ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1" dirty="0">
                          <a:effectLst/>
                        </a:rPr>
                        <a:t>z toho občané SR</a:t>
                      </a:r>
                      <a:endParaRPr lang="cs-CZ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1" dirty="0">
                          <a:effectLst/>
                        </a:rPr>
                        <a:t>ostatní občané EU</a:t>
                      </a:r>
                      <a:endParaRPr lang="cs-CZ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1" dirty="0">
                          <a:effectLst/>
                        </a:rPr>
                        <a:t>ostatní cizinci</a:t>
                      </a:r>
                      <a:endParaRPr lang="cs-CZ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82112"/>
                  </a:ext>
                </a:extLst>
              </a:tr>
              <a:tr h="19591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1" dirty="0" err="1">
                          <a:effectLst/>
                        </a:rPr>
                        <a:t>abs</a:t>
                      </a:r>
                      <a:r>
                        <a:rPr lang="cs-CZ" sz="800" b="1" dirty="0">
                          <a:effectLst/>
                        </a:rPr>
                        <a:t>.</a:t>
                      </a:r>
                      <a:endParaRPr lang="cs-CZ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1" dirty="0">
                          <a:effectLst/>
                        </a:rPr>
                        <a:t>%</a:t>
                      </a:r>
                      <a:endParaRPr lang="cs-CZ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1" dirty="0" err="1">
                          <a:effectLst/>
                        </a:rPr>
                        <a:t>abs</a:t>
                      </a:r>
                      <a:r>
                        <a:rPr lang="cs-CZ" sz="800" b="1" dirty="0">
                          <a:effectLst/>
                        </a:rPr>
                        <a:t>.</a:t>
                      </a:r>
                      <a:endParaRPr lang="cs-CZ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1" dirty="0">
                          <a:effectLst/>
                        </a:rPr>
                        <a:t>%</a:t>
                      </a:r>
                      <a:endParaRPr lang="cs-CZ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1" dirty="0" err="1">
                          <a:effectLst/>
                        </a:rPr>
                        <a:t>abs</a:t>
                      </a:r>
                      <a:r>
                        <a:rPr lang="cs-CZ" sz="800" b="1" dirty="0">
                          <a:effectLst/>
                        </a:rPr>
                        <a:t>.</a:t>
                      </a:r>
                      <a:endParaRPr lang="cs-CZ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1" dirty="0">
                          <a:effectLst/>
                        </a:rPr>
                        <a:t>%</a:t>
                      </a:r>
                      <a:endParaRPr lang="cs-CZ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/>
                </a:tc>
                <a:extLst>
                  <a:ext uri="{0D108BD9-81ED-4DB2-BD59-A6C34878D82A}">
                    <a16:rowId xmlns:a16="http://schemas.microsoft.com/office/drawing/2014/main" val="377313523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kern="1600" dirty="0">
                          <a:effectLst/>
                        </a:rPr>
                        <a:t>I. sektor </a:t>
                      </a:r>
                      <a:endParaRPr lang="cs-CZ" sz="1000" b="1" kern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131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5 202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3202332171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II. sektor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897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383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82 666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highlight>
                            <a:srgbClr val="FFFF00"/>
                          </a:highlight>
                        </a:rPr>
                        <a:t>1 514</a:t>
                      </a:r>
                      <a:endParaRPr lang="cs-CZ" sz="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1,8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highlight>
                            <a:srgbClr val="FFFF00"/>
                          </a:highlight>
                        </a:rPr>
                        <a:t>279</a:t>
                      </a:r>
                      <a:endParaRPr lang="cs-CZ" sz="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highlight>
                            <a:srgbClr val="FFFF00"/>
                          </a:highlight>
                        </a:rPr>
                        <a:t>1 111</a:t>
                      </a:r>
                      <a:endParaRPr lang="cs-CZ" sz="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1,3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2917498725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průmysl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701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317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72 863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1 258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1,7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256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0,4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1 080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1,5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3965716677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 indent="4572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těžební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458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17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3,7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360571562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 indent="4572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potravinářský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72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5 416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66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1,2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highlight>
                            <a:srgbClr val="FFFF00"/>
                          </a:highlight>
                        </a:rPr>
                        <a:t>31</a:t>
                      </a:r>
                      <a:endParaRPr lang="cs-CZ" sz="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highlight>
                            <a:srgbClr val="FFFF00"/>
                          </a:highlight>
                        </a:rPr>
                        <a:t>306</a:t>
                      </a:r>
                      <a:endParaRPr lang="cs-CZ" sz="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5,6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3852204758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 indent="4572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textilní, oděvní a kožedělný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37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4 542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1,5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0,4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highlight>
                            <a:srgbClr val="FFFF00"/>
                          </a:highlight>
                        </a:rPr>
                        <a:t>376</a:t>
                      </a:r>
                      <a:endParaRPr lang="cs-CZ" sz="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8,3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706206477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 indent="4572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dřevozpracující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591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4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0,7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815462913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 indent="4572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papírenský a polygrafický 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2 398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2,5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1,5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281118914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 indent="4572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chemický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75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44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8 881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170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1,9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3403961984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 indent="4572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sklářský a stavebních hmot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4 062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0,4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144968654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 indent="4572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hutnický a kovozpracující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150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73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13 049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193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1,5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85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0,7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3618440031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 indent="4572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strojírenský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93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13 235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highlight>
                            <a:srgbClr val="FFFF00"/>
                          </a:highlight>
                        </a:rPr>
                        <a:t>257</a:t>
                      </a:r>
                      <a:endParaRPr lang="cs-CZ" sz="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1,9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highlight>
                            <a:srgbClr val="FFFF00"/>
                          </a:highlight>
                        </a:rPr>
                        <a:t>43</a:t>
                      </a:r>
                      <a:endParaRPr lang="cs-CZ" sz="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highlight>
                            <a:srgbClr val="FFFF00"/>
                          </a:highlight>
                        </a:rPr>
                        <a:t>87</a:t>
                      </a:r>
                      <a:endParaRPr lang="cs-CZ" sz="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0,7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2230886900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 indent="4572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elektrotechnický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10 625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highlight>
                            <a:srgbClr val="FFFF00"/>
                          </a:highlight>
                        </a:rPr>
                        <a:t>304</a:t>
                      </a:r>
                      <a:endParaRPr lang="cs-CZ" sz="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2,9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highlight>
                            <a:srgbClr val="FFFF00"/>
                          </a:highlight>
                        </a:rPr>
                        <a:t>58</a:t>
                      </a:r>
                      <a:endParaRPr lang="cs-CZ" sz="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highlight>
                            <a:srgbClr val="FFFF00"/>
                          </a:highlight>
                        </a:rPr>
                        <a:t>92</a:t>
                      </a:r>
                      <a:endParaRPr lang="cs-CZ" sz="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4228739146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 indent="4572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ostatní zpracovatelský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4 254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47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1,1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1626973641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 indent="4572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opravy a instalace strojů a zařízení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1 532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37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2,4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14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7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3923204654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 indent="4572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výroba a rozvod energií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579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449449978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 indent="4572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zásobování vodou, odpady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3 241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0,4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1219329845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stavebnictví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196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9 803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highlight>
                            <a:srgbClr val="FFFF00"/>
                          </a:highlight>
                        </a:rPr>
                        <a:t>256</a:t>
                      </a:r>
                      <a:endParaRPr lang="cs-CZ" sz="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2,6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highlight>
                            <a:srgbClr val="FFFF00"/>
                          </a:highlight>
                        </a:rPr>
                        <a:t>23</a:t>
                      </a:r>
                      <a:endParaRPr lang="cs-CZ" sz="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0,2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2733956656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kern="1600">
                          <a:effectLst/>
                        </a:rPr>
                        <a:t>III. sektor</a:t>
                      </a:r>
                      <a:endParaRPr lang="cs-CZ" sz="1000" b="1" kern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1 737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523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135 943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highlight>
                            <a:srgbClr val="FFFF00"/>
                          </a:highlight>
                        </a:rPr>
                        <a:t>3 675</a:t>
                      </a:r>
                      <a:endParaRPr lang="cs-CZ" sz="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2,7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highlight>
                            <a:srgbClr val="FFFF00"/>
                          </a:highlight>
                        </a:rPr>
                        <a:t>1 752</a:t>
                      </a:r>
                      <a:endParaRPr lang="cs-CZ" sz="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1,3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highlight>
                            <a:srgbClr val="FFFF00"/>
                          </a:highlight>
                        </a:rPr>
                        <a:t>1 879</a:t>
                      </a:r>
                      <a:endParaRPr lang="cs-CZ" sz="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1,4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4159507475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velkoobchod a maloobchod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393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15 495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375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2,4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118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highlight>
                            <a:srgbClr val="FFFF00"/>
                          </a:highlight>
                        </a:rPr>
                        <a:t>178</a:t>
                      </a:r>
                      <a:endParaRPr lang="cs-CZ" sz="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1,1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1525766077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doprava a skladování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98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10 989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149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1,4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3503824613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ubytování, stravování a pohostinství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105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2 712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2,1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98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3,6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1806474442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informační a komunikační činnosti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83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10 013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highlight>
                            <a:srgbClr val="FFFF00"/>
                          </a:highlight>
                        </a:rPr>
                        <a:t>1 165</a:t>
                      </a:r>
                      <a:endParaRPr lang="cs-CZ" sz="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11,6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highlight>
                            <a:srgbClr val="FFFF00"/>
                          </a:highlight>
                        </a:rPr>
                        <a:t>1 057</a:t>
                      </a:r>
                      <a:endParaRPr lang="cs-CZ" sz="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10,6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highlight>
                            <a:srgbClr val="FFFF00"/>
                          </a:highlight>
                        </a:rPr>
                        <a:t>941</a:t>
                      </a:r>
                      <a:endParaRPr lang="cs-CZ" sz="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9,4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1698530182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peněžnictví a pojišťovnictví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4 731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109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2,3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4261921174"/>
                  </a:ext>
                </a:extLst>
              </a:tr>
              <a:tr h="219012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činnosti v oblasti nemovitostí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37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7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1 020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0,4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3033367124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profesní, vědecké a technické činnosti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106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4 682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highlight>
                            <a:srgbClr val="FFFF00"/>
                          </a:highlight>
                        </a:rPr>
                        <a:t>150</a:t>
                      </a:r>
                      <a:endParaRPr lang="cs-CZ" sz="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3,2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1,3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2780906634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administrativní a podpůrné činnosti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75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3 422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1,8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129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3,8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highlight>
                            <a:srgbClr val="FFFF00"/>
                          </a:highlight>
                        </a:rPr>
                        <a:t>228</a:t>
                      </a:r>
                      <a:endParaRPr lang="cs-CZ" sz="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6,7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3410408885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veřejná správa a obrana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142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20 341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57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2060168349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vzdělávání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399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89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31 389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highlight>
                            <a:srgbClr val="FFFF00"/>
                          </a:highlight>
                        </a:rPr>
                        <a:t>650</a:t>
                      </a:r>
                      <a:endParaRPr lang="cs-CZ" sz="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2,1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highlight>
                            <a:srgbClr val="FFFF00"/>
                          </a:highlight>
                        </a:rPr>
                        <a:t>237</a:t>
                      </a:r>
                      <a:endParaRPr lang="cs-CZ" sz="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highlight>
                            <a:srgbClr val="FFFF00"/>
                          </a:highlight>
                        </a:rPr>
                        <a:t>258</a:t>
                      </a:r>
                      <a:endParaRPr lang="cs-CZ" sz="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786582540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zdravotní a sociální péče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145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25 112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highlight>
                            <a:srgbClr val="FFFF00"/>
                          </a:highlight>
                        </a:rPr>
                        <a:t>775</a:t>
                      </a:r>
                      <a:endParaRPr lang="cs-CZ" sz="9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3,1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57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3612991584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kulturní, zábavní a rekreační činnosti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70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4 621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84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1,8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3848334230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ostatní činnosti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1 416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2,8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1,8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0,8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2671574077"/>
                  </a:ext>
                </a:extLst>
              </a:tr>
              <a:tr h="14393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celkem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2 765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926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223 811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5 221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2,3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2 037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0,9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3 016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1,3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61" marR="39761" marT="0" marB="0" anchor="ctr"/>
                </a:tc>
                <a:extLst>
                  <a:ext uri="{0D108BD9-81ED-4DB2-BD59-A6C34878D82A}">
                    <a16:rowId xmlns:a16="http://schemas.microsoft.com/office/drawing/2014/main" val="1686989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293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8686800" cy="838200"/>
          </a:xfrm>
        </p:spPr>
        <p:txBody>
          <a:bodyPr>
            <a:no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</a:rPr>
              <a:t>Struktura zaměstnanosti cizinců v ekonomických subjektech podle druhu vlastnictví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80E3679-9720-47DC-8158-A46135F62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539921"/>
              </p:ext>
            </p:extLst>
          </p:nvPr>
        </p:nvGraphicFramePr>
        <p:xfrm>
          <a:off x="0" y="1484784"/>
          <a:ext cx="9144001" cy="5144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6093">
                  <a:extLst>
                    <a:ext uri="{9D8B030D-6E8A-4147-A177-3AD203B41FA5}">
                      <a16:colId xmlns:a16="http://schemas.microsoft.com/office/drawing/2014/main" val="405786377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20719909"/>
                    </a:ext>
                  </a:extLst>
                </a:gridCol>
                <a:gridCol w="844352">
                  <a:extLst>
                    <a:ext uri="{9D8B030D-6E8A-4147-A177-3AD203B41FA5}">
                      <a16:colId xmlns:a16="http://schemas.microsoft.com/office/drawing/2014/main" val="920073891"/>
                    </a:ext>
                  </a:extLst>
                </a:gridCol>
                <a:gridCol w="844352">
                  <a:extLst>
                    <a:ext uri="{9D8B030D-6E8A-4147-A177-3AD203B41FA5}">
                      <a16:colId xmlns:a16="http://schemas.microsoft.com/office/drawing/2014/main" val="3764794971"/>
                    </a:ext>
                  </a:extLst>
                </a:gridCol>
                <a:gridCol w="609203">
                  <a:extLst>
                    <a:ext uri="{9D8B030D-6E8A-4147-A177-3AD203B41FA5}">
                      <a16:colId xmlns:a16="http://schemas.microsoft.com/office/drawing/2014/main" val="1090547457"/>
                    </a:ext>
                  </a:extLst>
                </a:gridCol>
                <a:gridCol w="609203">
                  <a:extLst>
                    <a:ext uri="{9D8B030D-6E8A-4147-A177-3AD203B41FA5}">
                      <a16:colId xmlns:a16="http://schemas.microsoft.com/office/drawing/2014/main" val="1735538961"/>
                    </a:ext>
                  </a:extLst>
                </a:gridCol>
                <a:gridCol w="609203">
                  <a:extLst>
                    <a:ext uri="{9D8B030D-6E8A-4147-A177-3AD203B41FA5}">
                      <a16:colId xmlns:a16="http://schemas.microsoft.com/office/drawing/2014/main" val="2852198224"/>
                    </a:ext>
                  </a:extLst>
                </a:gridCol>
                <a:gridCol w="609203">
                  <a:extLst>
                    <a:ext uri="{9D8B030D-6E8A-4147-A177-3AD203B41FA5}">
                      <a16:colId xmlns:a16="http://schemas.microsoft.com/office/drawing/2014/main" val="601578262"/>
                    </a:ext>
                  </a:extLst>
                </a:gridCol>
                <a:gridCol w="610196">
                  <a:extLst>
                    <a:ext uri="{9D8B030D-6E8A-4147-A177-3AD203B41FA5}">
                      <a16:colId xmlns:a16="http://schemas.microsoft.com/office/drawing/2014/main" val="970530474"/>
                    </a:ext>
                  </a:extLst>
                </a:gridCol>
                <a:gridCol w="610196">
                  <a:extLst>
                    <a:ext uri="{9D8B030D-6E8A-4147-A177-3AD203B41FA5}">
                      <a16:colId xmlns:a16="http://schemas.microsoft.com/office/drawing/2014/main" val="970061486"/>
                    </a:ext>
                  </a:extLst>
                </a:gridCol>
              </a:tblGrid>
              <a:tr h="360040">
                <a:tc rowSpan="3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</a:rPr>
                        <a:t>Druh vlastnictví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</a:rPr>
                        <a:t>Počet firem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</a:rPr>
                        <a:t>Počet pracovníků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046037"/>
                  </a:ext>
                </a:extLst>
              </a:tr>
              <a:tr h="39262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</a:rPr>
                        <a:t>s cizinci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</a:rPr>
                        <a:t>z toho SR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</a:rPr>
                        <a:t>občané EU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</a:rPr>
                        <a:t>ostatní cizinci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011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>
                          <a:effectLst/>
                          <a:latin typeface="Calibri" panose="020F0502020204030204" pitchFamily="34" charset="0"/>
                        </a:rPr>
                        <a:t>abs.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>
                          <a:effectLst/>
                          <a:latin typeface="Calibri" panose="020F0502020204030204" pitchFamily="34" charset="0"/>
                        </a:rPr>
                        <a:t>abs.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>
                          <a:effectLst/>
                          <a:latin typeface="Calibri" panose="020F0502020204030204" pitchFamily="34" charset="0"/>
                        </a:rPr>
                        <a:t>abs.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625698243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soukromé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1 458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459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69 508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1 302</a:t>
                      </a:r>
                      <a:endParaRPr lang="cs-CZ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1,9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276</a:t>
                      </a:r>
                      <a:endParaRPr lang="cs-CZ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0,4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907</a:t>
                      </a:r>
                      <a:endParaRPr lang="cs-CZ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1,3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52718278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družstevní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66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3 653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0,4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0,6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3229027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státní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198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68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44 808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1 162</a:t>
                      </a:r>
                      <a:endParaRPr lang="cs-CZ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2,6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278</a:t>
                      </a:r>
                      <a:endParaRPr lang="cs-CZ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0,6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269</a:t>
                      </a:r>
                      <a:endParaRPr lang="cs-CZ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0,6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5304298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krajské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172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15 053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238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1,6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0,2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09816817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komunální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374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66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27 752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179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0,6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42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0,2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43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0,2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59435959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vlast. sdružení, polit. stran a církví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2 334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1,3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1,3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0,3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09586002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zahraniční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362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207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52 589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2 151</a:t>
                      </a:r>
                      <a:endParaRPr lang="cs-CZ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1 287</a:t>
                      </a:r>
                      <a:endParaRPr lang="cs-CZ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2,4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1 564</a:t>
                      </a:r>
                      <a:endParaRPr lang="cs-CZ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3,0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29506126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mezinárodní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42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6 993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2,0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103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1,5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172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2,5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87386414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smíšené 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1 121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0,3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0,0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0,2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43002061"/>
                  </a:ext>
                </a:extLst>
              </a:tr>
              <a:tr h="389376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2 765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924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223 811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5 221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2,3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2 037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0,9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3 016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1,3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24704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033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047" y="620688"/>
            <a:ext cx="8915400" cy="838200"/>
          </a:xfrm>
        </p:spPr>
        <p:txBody>
          <a:bodyPr>
            <a:no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</a:rPr>
              <a:t>Struktura zaměstnanosti podle velikostních kategorií ekonomických subjektů 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A8016E15-828A-447D-BC8E-0F0121A04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317422"/>
              </p:ext>
            </p:extLst>
          </p:nvPr>
        </p:nvGraphicFramePr>
        <p:xfrm>
          <a:off x="0" y="1196748"/>
          <a:ext cx="9144001" cy="5661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2938">
                  <a:extLst>
                    <a:ext uri="{9D8B030D-6E8A-4147-A177-3AD203B41FA5}">
                      <a16:colId xmlns:a16="http://schemas.microsoft.com/office/drawing/2014/main" val="4034368132"/>
                    </a:ext>
                  </a:extLst>
                </a:gridCol>
                <a:gridCol w="925593">
                  <a:extLst>
                    <a:ext uri="{9D8B030D-6E8A-4147-A177-3AD203B41FA5}">
                      <a16:colId xmlns:a16="http://schemas.microsoft.com/office/drawing/2014/main" val="3083675608"/>
                    </a:ext>
                  </a:extLst>
                </a:gridCol>
                <a:gridCol w="995866">
                  <a:extLst>
                    <a:ext uri="{9D8B030D-6E8A-4147-A177-3AD203B41FA5}">
                      <a16:colId xmlns:a16="http://schemas.microsoft.com/office/drawing/2014/main" val="164943406"/>
                    </a:ext>
                  </a:extLst>
                </a:gridCol>
                <a:gridCol w="995866">
                  <a:extLst>
                    <a:ext uri="{9D8B030D-6E8A-4147-A177-3AD203B41FA5}">
                      <a16:colId xmlns:a16="http://schemas.microsoft.com/office/drawing/2014/main" val="1225341466"/>
                    </a:ext>
                  </a:extLst>
                </a:gridCol>
                <a:gridCol w="675623">
                  <a:extLst>
                    <a:ext uri="{9D8B030D-6E8A-4147-A177-3AD203B41FA5}">
                      <a16:colId xmlns:a16="http://schemas.microsoft.com/office/drawing/2014/main" val="1346569521"/>
                    </a:ext>
                  </a:extLst>
                </a:gridCol>
                <a:gridCol w="675623">
                  <a:extLst>
                    <a:ext uri="{9D8B030D-6E8A-4147-A177-3AD203B41FA5}">
                      <a16:colId xmlns:a16="http://schemas.microsoft.com/office/drawing/2014/main" val="1204189547"/>
                    </a:ext>
                  </a:extLst>
                </a:gridCol>
                <a:gridCol w="675623">
                  <a:extLst>
                    <a:ext uri="{9D8B030D-6E8A-4147-A177-3AD203B41FA5}">
                      <a16:colId xmlns:a16="http://schemas.microsoft.com/office/drawing/2014/main" val="3223168253"/>
                    </a:ext>
                  </a:extLst>
                </a:gridCol>
                <a:gridCol w="675623">
                  <a:extLst>
                    <a:ext uri="{9D8B030D-6E8A-4147-A177-3AD203B41FA5}">
                      <a16:colId xmlns:a16="http://schemas.microsoft.com/office/drawing/2014/main" val="899893240"/>
                    </a:ext>
                  </a:extLst>
                </a:gridCol>
                <a:gridCol w="675623">
                  <a:extLst>
                    <a:ext uri="{9D8B030D-6E8A-4147-A177-3AD203B41FA5}">
                      <a16:colId xmlns:a16="http://schemas.microsoft.com/office/drawing/2014/main" val="3364422534"/>
                    </a:ext>
                  </a:extLst>
                </a:gridCol>
                <a:gridCol w="675623">
                  <a:extLst>
                    <a:ext uri="{9D8B030D-6E8A-4147-A177-3AD203B41FA5}">
                      <a16:colId xmlns:a16="http://schemas.microsoft.com/office/drawing/2014/main" val="2227376559"/>
                    </a:ext>
                  </a:extLst>
                </a:gridCol>
              </a:tblGrid>
              <a:tr h="61299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</a:rPr>
                        <a:t>Velikostní kategorie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</a:rPr>
                        <a:t>(počet pracovníků v okresech)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b="1">
                          <a:effectLst/>
                        </a:rPr>
                        <a:t>Počet firem</a:t>
                      </a:r>
                      <a:endParaRPr lang="cs-CZ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b="1">
                          <a:effectLst/>
                        </a:rPr>
                        <a:t>Počet pracovníků</a:t>
                      </a:r>
                      <a:endParaRPr lang="cs-CZ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846061"/>
                  </a:ext>
                </a:extLst>
              </a:tr>
              <a:tr h="58390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</a:rPr>
                        <a:t>s cizinci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</a:rPr>
                        <a:t>z toho SR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</a:rPr>
                        <a:t>občané EU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</a:rPr>
                        <a:t>ostatní cizinci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515298"/>
                  </a:ext>
                </a:extLst>
              </a:tr>
              <a:tr h="5928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b="1">
                          <a:effectLst/>
                          <a:latin typeface="Calibri" panose="020F0502020204030204" pitchFamily="34" charset="0"/>
                        </a:rPr>
                        <a:t>abs.</a:t>
                      </a:r>
                      <a:endParaRPr lang="cs-CZ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b="1"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cs-CZ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b="1">
                          <a:effectLst/>
                          <a:latin typeface="Calibri" panose="020F0502020204030204" pitchFamily="34" charset="0"/>
                        </a:rPr>
                        <a:t>abs.</a:t>
                      </a:r>
                      <a:endParaRPr lang="cs-CZ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b="1"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cs-CZ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b="1" dirty="0" err="1">
                          <a:effectLst/>
                          <a:latin typeface="Calibri" panose="020F0502020204030204" pitchFamily="34" charset="0"/>
                        </a:rPr>
                        <a:t>abs</a:t>
                      </a: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b="1" dirty="0"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991578795"/>
                  </a:ext>
                </a:extLst>
              </a:tr>
              <a:tr h="483941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nad 1 000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38 310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1 510</a:t>
                      </a:r>
                      <a:endParaRPr lang="cs-CZ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1 027</a:t>
                      </a:r>
                      <a:endParaRPr lang="cs-CZ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2,7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963</a:t>
                      </a:r>
                      <a:endParaRPr lang="cs-CZ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2,5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00308496"/>
                  </a:ext>
                </a:extLst>
              </a:tr>
              <a:tr h="483941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500–999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42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30 405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1 209</a:t>
                      </a:r>
                      <a:endParaRPr lang="cs-CZ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301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1,0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949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3,1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70854912"/>
                  </a:ext>
                </a:extLst>
              </a:tr>
              <a:tr h="483941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200–499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109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43 550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934</a:t>
                      </a:r>
                      <a:endParaRPr lang="cs-CZ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2,1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394</a:t>
                      </a:r>
                      <a:endParaRPr lang="cs-CZ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0,9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425</a:t>
                      </a:r>
                      <a:endParaRPr lang="cs-CZ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1,0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91807503"/>
                  </a:ext>
                </a:extLst>
              </a:tr>
              <a:tr h="483941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100–199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260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155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35 571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585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1,6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98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0,3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242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0,7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89658686"/>
                  </a:ext>
                </a:extLst>
              </a:tr>
              <a:tr h="483941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50–99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539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216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36 721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464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1,3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93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0,3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189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0,5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75497308"/>
                  </a:ext>
                </a:extLst>
              </a:tr>
              <a:tr h="483941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20–49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960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294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31 522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423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1,3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108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0,3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194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0,6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32891725"/>
                  </a:ext>
                </a:extLst>
              </a:tr>
              <a:tr h="483941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méně než 20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803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93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7 732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96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1,2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0,2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0,7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96731914"/>
                  </a:ext>
                </a:extLst>
              </a:tr>
              <a:tr h="483941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2 765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924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223 811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5 221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2,3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2 037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0,9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3 016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1,3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70441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520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1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1" id="{3D732BEC-49B8-4CB9-B9A4-8CE19C2C628F}" vid="{97ACE8F9-51CE-4EB9-B279-B3BA8541228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2915</TotalTime>
  <Words>1446</Words>
  <Application>Microsoft Office PowerPoint</Application>
  <PresentationFormat>Předvádění na obrazovce (4:3)</PresentationFormat>
  <Paragraphs>718</Paragraphs>
  <Slides>16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Times New Roman</vt:lpstr>
      <vt:lpstr>Verdana</vt:lpstr>
      <vt:lpstr>Wingdings</vt:lpstr>
      <vt:lpstr>Wingdings 2</vt:lpstr>
      <vt:lpstr>Motiv1</vt:lpstr>
      <vt:lpstr>Prezentace aplikace PowerPoint</vt:lpstr>
      <vt:lpstr>Cíle průzkumu zaměstnanosti</vt:lpstr>
      <vt:lpstr>Výsledky průzkumu zaměstnanosti v Jihomoravském kraji  k 31. 12. 2017  www.kr-jihomoravsky.cz / regionální rozvoj</vt:lpstr>
      <vt:lpstr>Charakteristika souboru</vt:lpstr>
      <vt:lpstr>Podíl firem a zaměstnanců dle okresů Jihomoravského kraje</vt:lpstr>
      <vt:lpstr>Zaměstnávání cizinců</vt:lpstr>
      <vt:lpstr>Struktura zaměstnanosti cizinců v ekonomických subjektech v jednotlivých sektorech a odvětvích ekonomiky</vt:lpstr>
      <vt:lpstr>Struktura zaměstnanosti cizinců v ekonomických subjektech podle druhu vlastnictví</vt:lpstr>
      <vt:lpstr>Struktura zaměstnanosti podle velikostních kategorií ekonomických subjektů </vt:lpstr>
      <vt:lpstr>Prezentace aplikace PowerPoint</vt:lpstr>
      <vt:lpstr>Zdroje dat o cizincích v ČR – odbor školství KrÚ JMK 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pozornost!  Pavel Fišer odbor regionálního rozvoje Krajského úřadu Jihomoravsvkého kraje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Průzkum zaměstnanosti v Jihomoravském kraji k 31. 12. 2012</dc:title>
  <dc:creator>User</dc:creator>
  <cp:lastModifiedBy>Herčíková Lenka</cp:lastModifiedBy>
  <cp:revision>145</cp:revision>
  <dcterms:created xsi:type="dcterms:W3CDTF">2013-05-24T07:58:00Z</dcterms:created>
  <dcterms:modified xsi:type="dcterms:W3CDTF">2018-10-25T14:24:51Z</dcterms:modified>
</cp:coreProperties>
</file>